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BFA18-5713-4941-AD38-84A9E0F17DF2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4EAE-3494-4058-9762-DF57E0A37FC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 smtClean="0"/>
              <a:t>使徒信经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</a:rPr>
              <a:t>我信上帝，全能的父， 創造天地的主；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我信我主耶穌基督，上帝獨生的子；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因聖靈感孕，由童貞女馬利亞所生；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在本丟彼拉多手下受難，被釘於十字架，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受死，埋葬；降在陰間；第三天從死人中復活；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升天，坐在全能父上帝的右邊；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將來必從那裏降臨，審判活人死人。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我信聖靈；我信聖而公之教會；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我信聖徒相通；我信罪得赦免；</a:t>
            </a:r>
          </a:p>
          <a:p>
            <a:r>
              <a:rPr lang="zh-TW" altLang="en-US" b="1" dirty="0" smtClean="0">
                <a:solidFill>
                  <a:schemeClr val="tx1"/>
                </a:solidFill>
              </a:rPr>
              <a:t>我信身體復活；我信永生。阿們！</a:t>
            </a:r>
            <a:endParaRPr lang="zh-TW" altLang="en-US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/>
          </a:bodyPr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pPr algn="l"/>
            <a:endParaRPr lang="en-US" altLang="zh-CN" b="1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因此，犹太人在殿里拿住我，想要杀我。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然而我蒙　神的帮助，直到今日还站得住，对着尊贵、卑贱、老幼作见证。所讲的并不外乎众先知和摩西所说将来必成的事，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就是基督必须受害，并且因从死里复活，要首先把光明的道传给百姓和外邦人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r>
              <a:rPr lang="zh-CN" altLang="en-US" dirty="0" smtClean="0">
                <a:solidFill>
                  <a:schemeClr val="tx1"/>
                </a:solidFill>
              </a:rPr>
              <a:t>”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US" altLang="zh-CN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rgbClr val="FF0000"/>
                </a:solidFill>
              </a:rPr>
              <a:t>保罗变身成</a:t>
            </a:r>
            <a:r>
              <a:rPr lang="zh-CN" altLang="en-US" b="1" dirty="0">
                <a:solidFill>
                  <a:srgbClr val="FF0000"/>
                </a:solidFill>
              </a:rPr>
              <a:t>了一个监狱里的牧师在布</a:t>
            </a:r>
            <a:r>
              <a:rPr lang="zh-CN" altLang="en-US" b="1" dirty="0" smtClean="0">
                <a:solidFill>
                  <a:srgbClr val="FF0000"/>
                </a:solidFill>
              </a:rPr>
              <a:t>道？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endParaRPr lang="zh-CN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三、无论何时都要以善待恶</a:t>
            </a: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保罗这样分诉，非斯都大声说：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保罗，你癫狂了吧！你的学问太大，反叫你癫狂了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r>
              <a:rPr lang="zh-CN" altLang="en-US" dirty="0" smtClean="0">
                <a:solidFill>
                  <a:schemeClr val="tx1"/>
                </a:solidFill>
              </a:rPr>
              <a:t>”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endParaRPr lang="en-US" altLang="zh-CN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非斯都大人，我不是癫狂，我说的乃是真实明白话。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王也晓得这些事，所以我向王放胆直言。我深信这些事没有一件向王隐藏的，因都不是在背地里作的。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亚基帕王啊，你信先知吗？我知道你是信的。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三、无论何时都要以善待恶</a:t>
            </a:r>
          </a:p>
          <a:p>
            <a:pPr algn="l"/>
            <a:r>
              <a:rPr lang="zh-CN" altLang="en-US" dirty="0"/>
              <a:t/>
            </a:r>
            <a:br>
              <a:rPr lang="zh-CN" altLang="en-US" dirty="0"/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亚基帕对保罗说：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你想稍微一劝，便叫我作基督徒啊？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（或作：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你这样劝我，几乎叫我作基督徒了。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）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无论是少劝，是多劝，</a:t>
            </a:r>
            <a:r>
              <a:rPr lang="zh-CN" altLang="en-US" b="1" dirty="0">
                <a:solidFill>
                  <a:srgbClr val="FF0000"/>
                </a:solidFill>
              </a:rPr>
              <a:t>我向　神所求的，不但你一个人，就是今天一切听我的，都要像我一样，只是不要像我有这些锁链。</a:t>
            </a:r>
            <a:r>
              <a:rPr lang="zh-CN" altLang="en-US" dirty="0">
                <a:solidFill>
                  <a:srgbClr val="FF0000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26:30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于是，王和巡抚并百尼基与同坐的人都起来，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26:31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退到里面，彼此谈论说：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这人并没有犯什么该死、该绑的罪。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26:32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亚基帕又对非斯都说：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这人若没有上告于凯撒，就可以释放了。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三、无论何时都要以善待恶</a:t>
            </a:r>
          </a:p>
          <a:p>
            <a:endParaRPr lang="en-US" altLang="zh-CN" b="1" dirty="0" smtClean="0"/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彼后</a:t>
            </a:r>
            <a:r>
              <a:rPr lang="en-US" altLang="zh-CN" b="1" dirty="0">
                <a:solidFill>
                  <a:schemeClr val="tx1"/>
                </a:solidFill>
              </a:rPr>
              <a:t>3:9】</a:t>
            </a:r>
            <a:r>
              <a:rPr lang="zh-CN" altLang="en-US" b="1" dirty="0">
                <a:solidFill>
                  <a:schemeClr val="tx1"/>
                </a:solidFill>
              </a:rPr>
              <a:t>主所应许的尚未成就，有人以为他是耽延，其实不是耽延，乃是宽容你们，不愿有一人沉沦，乃愿人人都悔改。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罗</a:t>
            </a:r>
            <a:r>
              <a:rPr lang="en-US" altLang="zh-CN" b="1" dirty="0">
                <a:solidFill>
                  <a:schemeClr val="tx1"/>
                </a:solidFill>
              </a:rPr>
              <a:t>12:21】</a:t>
            </a:r>
            <a:r>
              <a:rPr lang="zh-CN" altLang="en-US" b="1" dirty="0">
                <a:solidFill>
                  <a:schemeClr val="tx1"/>
                </a:solidFill>
              </a:rPr>
              <a:t>你不可为恶所胜，反要以善胜恶。</a:t>
            </a:r>
          </a:p>
          <a:p>
            <a:pPr algn="l"/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保</a:t>
            </a:r>
            <a:r>
              <a:rPr lang="zh-CN" altLang="en-US" b="1" dirty="0">
                <a:solidFill>
                  <a:schemeClr val="tx1"/>
                </a:solidFill>
              </a:rPr>
              <a:t>罗有基督的心，我们呢</a:t>
            </a:r>
            <a:r>
              <a:rPr lang="zh-CN" altLang="en-US" b="1" dirty="0" smtClean="0">
                <a:solidFill>
                  <a:schemeClr val="tx1"/>
                </a:solidFill>
              </a:rPr>
              <a:t>？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国内教会的见证</a:t>
            </a:r>
            <a:endParaRPr lang="zh-CN" altLang="en-US" b="1" dirty="0">
              <a:solidFill>
                <a:schemeClr val="tx1"/>
              </a:solidFill>
            </a:endParaRP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>思考交通问题：</a:t>
            </a:r>
          </a:p>
          <a:p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一</a:t>
            </a:r>
            <a:r>
              <a:rPr lang="zh-CN" altLang="en-US" b="1" dirty="0">
                <a:solidFill>
                  <a:schemeClr val="tx1"/>
                </a:solidFill>
              </a:rPr>
              <a:t>、保罗从前如此逼迫基督徒逼迫教会是为了什么？是为了个人的私欲，还是自以为是为了神呢？你觉得这与后来神主动拣选他向他显现有关联吗？我们对此有何领悟？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、孔子说五十知天命。保罗一生没有违背那从天上来的异象</a:t>
            </a:r>
            <a:r>
              <a:rPr lang="en-US" altLang="zh-CN" b="1" dirty="0">
                <a:solidFill>
                  <a:schemeClr val="tx1"/>
                </a:solidFill>
              </a:rPr>
              <a:t>/</a:t>
            </a:r>
            <a:r>
              <a:rPr lang="zh-CN" altLang="en-US" b="1" dirty="0">
                <a:solidFill>
                  <a:schemeClr val="tx1"/>
                </a:solidFill>
              </a:rPr>
              <a:t>使命，我们呢</a:t>
            </a:r>
            <a:r>
              <a:rPr lang="zh-CN" altLang="en-US" b="1" dirty="0" smtClean="0">
                <a:solidFill>
                  <a:schemeClr val="tx1"/>
                </a:solidFill>
              </a:rPr>
              <a:t>？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b="1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三、基督的爱有何特别？如何以善待恶呢？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 smtClean="0">
                <a:solidFill>
                  <a:schemeClr val="tx1"/>
                </a:solidFill>
              </a:rPr>
              <a:t/>
            </a:r>
            <a:br>
              <a:rPr lang="zh-CN" altLang="en-US" dirty="0" smtClean="0">
                <a:solidFill>
                  <a:schemeClr val="tx1"/>
                </a:solidFill>
              </a:rPr>
            </a:br>
            <a:endParaRPr lang="zh-CN" altLang="en-US" b="1" dirty="0">
              <a:solidFill>
                <a:schemeClr val="tx1"/>
              </a:solidFill>
            </a:endParaRPr>
          </a:p>
          <a:p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非斯都到了任，过了三天，就从凯撒利亚上耶路撒冷去。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祭司长和犹太人的首领向他控告保罗，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rgbClr val="FF0000"/>
                </a:solidFill>
              </a:rPr>
              <a:t>又央告他，求他的情</a:t>
            </a:r>
            <a:r>
              <a:rPr lang="zh-CN" altLang="en-US" b="1" dirty="0">
                <a:solidFill>
                  <a:schemeClr val="tx1"/>
                </a:solidFill>
              </a:rPr>
              <a:t>，将保罗提到耶路撒冷来，他们要在路上埋伏杀害他。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非斯都却回答说：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保罗押在凯撒利亚，我自己快要往那里去。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又说：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你们中间有权势的人与我一同下去，那人若有什么不是，就可以告他。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非斯都在他们那里住了不过十天八天，就下凯撒利亚去。第二天坐堂，吩咐将保罗提上来。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保罗来了，那些从耶路撒冷下来的犹太人周围站着，将许多重大的事控告他，都是不能证实的。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rgbClr val="FF0000"/>
                </a:solidFill>
              </a:rPr>
              <a:t>保罗分诉说：</a:t>
            </a:r>
            <a:r>
              <a:rPr lang="zh-CN" altLang="en-US" dirty="0">
                <a:solidFill>
                  <a:srgbClr val="FF0000"/>
                </a:solidFill>
              </a:rPr>
              <a:t>“</a:t>
            </a:r>
            <a:r>
              <a:rPr lang="zh-CN" altLang="en-US" b="1" dirty="0">
                <a:solidFill>
                  <a:srgbClr val="FF0000"/>
                </a:solidFill>
              </a:rPr>
              <a:t>无论犹太人的律法、或是圣殿、或是凯撒，我都没有干犯。</a:t>
            </a:r>
            <a:r>
              <a:rPr lang="zh-CN" altLang="en-US" dirty="0">
                <a:solidFill>
                  <a:srgbClr val="FF0000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但非斯都要讨犹太人的喜欢，就问保罗说：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你愿意上耶路撒冷去，在那里听我审断这事吗？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我站在凯撒的堂前，这就是我应当受审的地方。我向犹太人并没有行过什么不义的事，这也是你明明知道的。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我若行了不义的事，犯了什么该死的罪，就是死，我也不辞。他们所告我的事若都不实，就没有人可以把我交给他们。我要上告于凯撒。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非斯都和议会商量了，就说：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你既上告于凯撒，可以往凯撒那里去。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r>
              <a:rPr lang="zh-CN" altLang="en-US" dirty="0">
                <a:solidFill>
                  <a:schemeClr val="tx1"/>
                </a:solidFill>
              </a:rPr>
              <a:t/>
            </a:r>
            <a:br>
              <a:rPr lang="zh-CN" altLang="en-US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一</a:t>
            </a:r>
            <a:r>
              <a:rPr lang="zh-CN" altLang="en-US" b="1" dirty="0">
                <a:solidFill>
                  <a:schemeClr val="tx1"/>
                </a:solidFill>
              </a:rPr>
              <a:t>、基督徒可以用法律为自己辩</a:t>
            </a:r>
            <a:r>
              <a:rPr lang="zh-CN" altLang="en-US" b="1" dirty="0" smtClean="0">
                <a:solidFill>
                  <a:schemeClr val="tx1"/>
                </a:solidFill>
              </a:rPr>
              <a:t>护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一、基督徒可以用法律为自己辩护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>如何看为主受苦？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zh-CN" alt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 smtClean="0">
                <a:solidFill>
                  <a:schemeClr val="tx1"/>
                </a:solidFill>
              </a:rPr>
              <a:t>彼前</a:t>
            </a:r>
            <a:r>
              <a:rPr lang="en-US" altLang="zh-CN" b="1" dirty="0" smtClean="0">
                <a:solidFill>
                  <a:schemeClr val="tx1"/>
                </a:solidFill>
              </a:rPr>
              <a:t>】</a:t>
            </a:r>
            <a:r>
              <a:rPr lang="zh-CN" altLang="en-US" b="1" dirty="0" smtClean="0">
                <a:solidFill>
                  <a:schemeClr val="tx1"/>
                </a:solidFill>
              </a:rPr>
              <a:t>　神的旨意若是叫你们</a:t>
            </a:r>
            <a:r>
              <a:rPr lang="zh-CN" altLang="en-US" b="1" dirty="0" smtClean="0">
                <a:solidFill>
                  <a:srgbClr val="FF0000"/>
                </a:solidFill>
              </a:rPr>
              <a:t>因行善受苦，总强如因行恶受苦。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4:1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基督既在肉身受苦，你们也当</a:t>
            </a:r>
            <a:r>
              <a:rPr lang="zh-CN" altLang="en-US" b="1" dirty="0">
                <a:solidFill>
                  <a:srgbClr val="FF0000"/>
                </a:solidFill>
              </a:rPr>
              <a:t>将这样的心志作为兵器，因为在肉身受过苦的，就已经与罪断绝了。</a:t>
            </a:r>
            <a:endParaRPr lang="zh-CN" altLang="en-US" dirty="0">
              <a:solidFill>
                <a:srgbClr val="FF0000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彼前</a:t>
            </a:r>
            <a:r>
              <a:rPr lang="en-US" altLang="zh-CN" dirty="0">
                <a:solidFill>
                  <a:schemeClr val="tx1"/>
                </a:solidFill>
              </a:rPr>
              <a:t>5:10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那赐诸般恩典的　神曾在基督里召你们，得享他永远的荣耀，等你们暂受苦难之后，必要亲自成全你们，坚固你们，赐力量给你们。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b="1" dirty="0" smtClean="0">
                <a:solidFill>
                  <a:schemeClr val="tx1"/>
                </a:solidFill>
              </a:rPr>
              <a:t>保罗要上告凯撒？他不是依靠神吗？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过了些日子，</a:t>
            </a:r>
            <a:r>
              <a:rPr lang="zh-CN" altLang="en-US" b="1" dirty="0">
                <a:solidFill>
                  <a:srgbClr val="FF0000"/>
                </a:solidFill>
              </a:rPr>
              <a:t>亚基帕王和百尼基氏</a:t>
            </a:r>
            <a:r>
              <a:rPr lang="zh-CN" altLang="en-US" b="1" dirty="0">
                <a:solidFill>
                  <a:schemeClr val="tx1"/>
                </a:solidFill>
              </a:rPr>
              <a:t>来到凯撒利亚，问非斯都安。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在那里住了多日，非斯都将保罗的事告诉王，说：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这里有一个人，是腓力斯留在监里的。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我在耶路撒冷的时候，祭司长和犹太的长老将他的事禀报了我，求我定他的罪。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我对他们说：无论什么人，被告还没有和原告对质，未得机会分诉所告他的事，就先定他的罪，这不是罗马人的条例。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及至他们都来到这里，我就不耽延，第二天便坐堂，吩咐把那人提上来。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告他的人站着告他，所告的，并没有我所逆料的那等恶事，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25:19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不过是有几样辩论，为他们自己敬鬼神的事，又为一个人名叫耶稣，是已经死了，保罗却说他是活着的。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25:20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rgbClr val="FF0000"/>
                </a:solidFill>
              </a:rPr>
              <a:t>这些事当怎样究问，我心里作难</a:t>
            </a:r>
            <a:r>
              <a:rPr lang="zh-CN" altLang="en-US" b="1" dirty="0">
                <a:solidFill>
                  <a:schemeClr val="tx1"/>
                </a:solidFill>
              </a:rPr>
              <a:t>，所以问他说：</a:t>
            </a:r>
            <a:r>
              <a:rPr lang="zh-CN" altLang="en-US" dirty="0">
                <a:solidFill>
                  <a:schemeClr val="tx1"/>
                </a:solidFill>
              </a:rPr>
              <a:t>‘</a:t>
            </a:r>
            <a:r>
              <a:rPr lang="zh-CN" altLang="en-US" b="1" dirty="0">
                <a:solidFill>
                  <a:schemeClr val="tx1"/>
                </a:solidFill>
              </a:rPr>
              <a:t>你愿意上耶路撒冷去，在那里为这些事听审吗？</a:t>
            </a:r>
            <a:r>
              <a:rPr lang="zh-CN" altLang="en-US" dirty="0">
                <a:solidFill>
                  <a:schemeClr val="tx1"/>
                </a:solidFill>
              </a:rPr>
              <a:t>’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25:21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但保罗求我留下他，要听皇上审断；我就吩咐把他留下，等我解他到凯撒那里去。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</a:p>
          <a:p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25:22】</a:t>
            </a:r>
            <a:r>
              <a:rPr lang="zh-CN" altLang="en-US" b="1" dirty="0">
                <a:solidFill>
                  <a:schemeClr val="tx1"/>
                </a:solidFill>
              </a:rPr>
              <a:t>亚基帕对非斯都说：“我自己也愿听这人辩论。”非斯都说：“明天你可以听。”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25:23】</a:t>
            </a:r>
            <a:r>
              <a:rPr lang="zh-CN" altLang="en-US" b="1" dirty="0">
                <a:solidFill>
                  <a:schemeClr val="tx1"/>
                </a:solidFill>
              </a:rPr>
              <a:t>第二天，亚基帕和百尼基大张威势而来，同着众千夫长和城里的尊贵人进了公厅。非斯都吩咐一声，就有人将保罗带进来。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25:24】</a:t>
            </a:r>
            <a:r>
              <a:rPr lang="zh-CN" altLang="en-US" b="1" dirty="0">
                <a:solidFill>
                  <a:schemeClr val="tx1"/>
                </a:solidFill>
              </a:rPr>
              <a:t>非斯都说：“亚基帕王和在这里的诸位啊，你们看这人，就是一切犹太人在耶路撒冷和这里，曾向我恳求、呼叫说：‘不可容他再活着！’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25:25】</a:t>
            </a:r>
            <a:r>
              <a:rPr lang="zh-CN" altLang="en-US" b="1" dirty="0">
                <a:solidFill>
                  <a:schemeClr val="tx1"/>
                </a:solidFill>
              </a:rPr>
              <a:t>但我查明他没有犯什么该死的罪，并且他自己上告于皇帝，所以我定意把他解去。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25:26】</a:t>
            </a:r>
            <a:r>
              <a:rPr lang="zh-CN" altLang="en-US" b="1" dirty="0">
                <a:solidFill>
                  <a:schemeClr val="tx1"/>
                </a:solidFill>
              </a:rPr>
              <a:t>论到这人，我没有确实的事可以奏明主上。因此，我带他到你们面前，也特意带他到你亚基帕王面前，为要在查问之后有所陈奏。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25:27】</a:t>
            </a:r>
            <a:r>
              <a:rPr lang="zh-CN" altLang="en-US" b="1" dirty="0">
                <a:solidFill>
                  <a:schemeClr val="tx1"/>
                </a:solidFill>
              </a:rPr>
              <a:t>据我看来，解送囚犯，不指明他的罪案是不合理的。”</a:t>
            </a:r>
          </a:p>
          <a:p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提后</a:t>
            </a:r>
            <a:r>
              <a:rPr lang="en-US" altLang="zh-CN" b="1" dirty="0">
                <a:solidFill>
                  <a:schemeClr val="tx1"/>
                </a:solidFill>
              </a:rPr>
              <a:t>4:2】</a:t>
            </a:r>
            <a:r>
              <a:rPr lang="zh-CN" altLang="en-US" b="1" dirty="0">
                <a:solidFill>
                  <a:schemeClr val="tx1"/>
                </a:solidFill>
              </a:rPr>
              <a:t>务要传道，无论得时不得时，总要专心，并用百般的忍耐，各样的教训，责备人，警戒人，劝勉人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亚基帕对保罗说：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准你为自己辩明。</a:t>
            </a:r>
            <a:r>
              <a:rPr lang="zh-CN" altLang="en-US" dirty="0">
                <a:solidFill>
                  <a:schemeClr val="tx1"/>
                </a:solidFill>
              </a:rPr>
              <a:t>”</a:t>
            </a:r>
            <a:r>
              <a:rPr lang="zh-CN" altLang="en-US" b="1" dirty="0">
                <a:solidFill>
                  <a:schemeClr val="tx1"/>
                </a:solidFill>
              </a:rPr>
              <a:t>于是保罗伸手分诉说：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亚基帕王啊，犹太人所告我的一切事，今日得在你面前分诉，</a:t>
            </a:r>
            <a:r>
              <a:rPr lang="zh-CN" altLang="en-US" b="1" dirty="0">
                <a:solidFill>
                  <a:srgbClr val="FF0000"/>
                </a:solidFill>
              </a:rPr>
              <a:t>实为万幸</a:t>
            </a:r>
            <a:r>
              <a:rPr lang="zh-CN" altLang="en-US" b="1" dirty="0">
                <a:solidFill>
                  <a:schemeClr val="tx1"/>
                </a:solidFill>
              </a:rPr>
              <a:t>；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rgbClr val="FF0000"/>
                </a:solidFill>
              </a:rPr>
              <a:t>更可幸的，是你熟悉犹太人的规矩和他们的辩论，</a:t>
            </a:r>
            <a:r>
              <a:rPr lang="zh-CN" altLang="en-US" b="1" dirty="0">
                <a:solidFill>
                  <a:schemeClr val="tx1"/>
                </a:solidFill>
              </a:rPr>
              <a:t>所以求你耐心听我。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/>
            </a:r>
            <a:br>
              <a:rPr lang="zh-CN" altLang="en-US" b="1" dirty="0">
                <a:solidFill>
                  <a:schemeClr val="tx1"/>
                </a:solidFill>
              </a:rPr>
            </a:br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我从起初在本国的民中，并在耶路撒冷，自幼为人如何，犹太人都知道。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他们若肯作见证，就晓得我从起初是按着我们教中最严紧的教门作了法利赛人。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现在我站在这里受审，是因为</a:t>
            </a:r>
            <a:r>
              <a:rPr lang="zh-CN" altLang="en-US" b="1" dirty="0">
                <a:solidFill>
                  <a:srgbClr val="FF0000"/>
                </a:solidFill>
              </a:rPr>
              <a:t>指望　神向我们祖宗所应许的。</a:t>
            </a:r>
            <a:endParaRPr lang="zh-CN" altLang="en-US" dirty="0">
              <a:solidFill>
                <a:srgbClr val="FF0000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这应许，我们十二个支派，昼夜切切地侍奉　神，都</a:t>
            </a:r>
            <a:r>
              <a:rPr lang="zh-CN" altLang="en-US" b="1" dirty="0">
                <a:solidFill>
                  <a:srgbClr val="FF0000"/>
                </a:solidFill>
              </a:rPr>
              <a:t>指望得着</a:t>
            </a:r>
            <a:r>
              <a:rPr lang="zh-CN" altLang="en-US" b="1" dirty="0">
                <a:solidFill>
                  <a:schemeClr val="tx1"/>
                </a:solidFill>
              </a:rPr>
              <a:t>。王啊，我被犹太人控告，就是因这指望</a:t>
            </a:r>
            <a:r>
              <a:rPr lang="zh-CN" altLang="en-US" b="1" dirty="0" smtClean="0">
                <a:solidFill>
                  <a:schemeClr val="tx1"/>
                </a:solidFill>
              </a:rPr>
              <a:t>。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rgbClr val="FF0000"/>
                </a:solidFill>
              </a:rPr>
              <a:t>找到共同点</a:t>
            </a:r>
            <a:r>
              <a:rPr lang="en-US" altLang="zh-CN" b="1" dirty="0" smtClean="0">
                <a:solidFill>
                  <a:srgbClr val="FF0000"/>
                </a:solidFill>
              </a:rPr>
              <a:t>/</a:t>
            </a:r>
            <a:r>
              <a:rPr lang="zh-CN" altLang="en-US" b="1" dirty="0" smtClean="0">
                <a:solidFill>
                  <a:srgbClr val="FF0000"/>
                </a:solidFill>
              </a:rPr>
              <a:t>切入点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l"/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　神叫死人复活，你们为什么看作不可信的呢</a:t>
            </a:r>
            <a:r>
              <a:rPr lang="zh-CN" altLang="en-US" b="1" dirty="0" smtClean="0">
                <a:solidFill>
                  <a:schemeClr val="tx1"/>
                </a:solidFill>
              </a:rPr>
              <a:t>？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endParaRPr lang="en-US" altLang="zh-CN" b="1" dirty="0">
              <a:solidFill>
                <a:srgbClr val="FF0000"/>
              </a:solidFill>
            </a:endParaRPr>
          </a:p>
          <a:p>
            <a:pPr algn="l"/>
            <a:r>
              <a:rPr lang="zh-CN" altLang="en-US" b="1" dirty="0" smtClean="0">
                <a:solidFill>
                  <a:srgbClr val="FF0000"/>
                </a:solidFill>
              </a:rPr>
              <a:t>强调耶稣死里复活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pPr algn="l"/>
            <a:endParaRPr lang="en-US" altLang="zh-CN" b="1" dirty="0" smtClean="0">
              <a:solidFill>
                <a:schemeClr val="tx1"/>
              </a:solidFill>
            </a:endParaRPr>
          </a:p>
          <a:p>
            <a:pPr algn="l"/>
            <a:r>
              <a:rPr lang="zh-CN" altLang="en-US" b="1" dirty="0" smtClean="0">
                <a:solidFill>
                  <a:srgbClr val="FF0000"/>
                </a:solidFill>
              </a:rPr>
              <a:t>自己生命改变的见证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26:9】</a:t>
            </a:r>
            <a:r>
              <a:rPr lang="zh-CN" altLang="en-US" b="1" dirty="0">
                <a:solidFill>
                  <a:schemeClr val="tx1"/>
                </a:solidFill>
              </a:rPr>
              <a:t>从前我自己以为应当多方攻击拿撒勒人耶稣的名，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26:10】</a:t>
            </a:r>
            <a:r>
              <a:rPr lang="zh-CN" altLang="en-US" b="1" dirty="0">
                <a:solidFill>
                  <a:schemeClr val="tx1"/>
                </a:solidFill>
              </a:rPr>
              <a:t>我在耶路撒冷也曾这样行了。既从祭司长得了权柄，我就把许多圣徒囚在监里。他们被杀，我也出名定案。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26:11】</a:t>
            </a:r>
            <a:r>
              <a:rPr lang="zh-CN" altLang="en-US" b="1" dirty="0">
                <a:solidFill>
                  <a:schemeClr val="tx1"/>
                </a:solidFill>
              </a:rPr>
              <a:t>在各会堂，我屡次用刑强逼他们说亵渎的话，又分外恼恨他们，甚至追逼他们，直到外邦的城邑。”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b="1" dirty="0">
                <a:solidFill>
                  <a:schemeClr val="tx1"/>
                </a:solidFill>
              </a:rPr>
              <a:t>26:12】</a:t>
            </a:r>
            <a:r>
              <a:rPr lang="zh-CN" altLang="en-US" b="1" dirty="0">
                <a:solidFill>
                  <a:schemeClr val="tx1"/>
                </a:solidFill>
              </a:rPr>
              <a:t>“那时，我领了祭司长的权柄和命令，往大马士革去。</a:t>
            </a:r>
          </a:p>
          <a:p>
            <a:pPr algn="l"/>
            <a:endParaRPr lang="zh-CN" altLang="en-US" b="1" dirty="0">
              <a:solidFill>
                <a:schemeClr val="tx1"/>
              </a:solidFill>
            </a:endParaRPr>
          </a:p>
          <a:p>
            <a:pPr algn="l"/>
            <a:r>
              <a:rPr lang="zh-CN" altLang="en-US" b="1" dirty="0">
                <a:solidFill>
                  <a:schemeClr val="tx1"/>
                </a:solidFill>
              </a:rPr>
              <a:t>保罗如此的逼迫基督徒逼迫教会是为了什么？他是为了个人的私欲，还是自以为是为了神呢？你觉得这与后来神主动拣选他向他显现有关联吗？我们对此有何领悟？</a:t>
            </a:r>
          </a:p>
          <a:p>
            <a:pPr algn="l"/>
            <a:r>
              <a:rPr lang="zh-CN" altLang="en-US" b="1" dirty="0" smtClean="0">
                <a:solidFill>
                  <a:schemeClr val="tx1"/>
                </a:solidFill>
              </a:rPr>
              <a:t/>
            </a:r>
            <a:br>
              <a:rPr lang="zh-CN" altLang="en-US" b="1" dirty="0" smtClean="0">
                <a:solidFill>
                  <a:schemeClr val="tx1"/>
                </a:solidFill>
              </a:rPr>
            </a:br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066799"/>
          </a:xfrm>
        </p:spPr>
        <p:txBody>
          <a:bodyPr/>
          <a:lstStyle/>
          <a:p>
            <a:r>
              <a:rPr lang="zh-CN" altLang="en-US" b="1" dirty="0"/>
              <a:t>忠于使命以善待恶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二</a:t>
            </a:r>
            <a:r>
              <a:rPr lang="zh-CN" altLang="en-US" b="1" dirty="0">
                <a:solidFill>
                  <a:schemeClr val="tx1"/>
                </a:solidFill>
              </a:rPr>
              <a:t>、务要传道，无论得时不得时</a:t>
            </a:r>
          </a:p>
          <a:p>
            <a:endParaRPr lang="en-US" altLang="zh-CN" b="1" dirty="0" smtClean="0"/>
          </a:p>
          <a:p>
            <a:pPr algn="l"/>
            <a:r>
              <a:rPr lang="en-US" altLang="zh-CN" b="1" dirty="0" smtClean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26:13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王啊，我在路上，晌午的时候，看见从天发光，比日头还亮，四面照着我并与我同行的人。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26:14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我们都仆倒在地，我就听见有声音用希伯来话向我说：</a:t>
            </a:r>
            <a:r>
              <a:rPr lang="zh-CN" altLang="en-US" dirty="0">
                <a:solidFill>
                  <a:schemeClr val="tx1"/>
                </a:solidFill>
              </a:rPr>
              <a:t>‘</a:t>
            </a:r>
            <a:r>
              <a:rPr lang="zh-CN" altLang="en-US" b="1" dirty="0">
                <a:solidFill>
                  <a:schemeClr val="tx1"/>
                </a:solidFill>
              </a:rPr>
              <a:t>扫罗，扫罗！为什么逼迫我？你用脚踢刺是难的！</a:t>
            </a:r>
            <a:r>
              <a:rPr lang="zh-CN" altLang="en-US" dirty="0">
                <a:solidFill>
                  <a:schemeClr val="tx1"/>
                </a:solidFill>
              </a:rPr>
              <a:t>’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26:15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我说：</a:t>
            </a:r>
            <a:r>
              <a:rPr lang="zh-CN" altLang="en-US" dirty="0">
                <a:solidFill>
                  <a:schemeClr val="tx1"/>
                </a:solidFill>
              </a:rPr>
              <a:t>‘</a:t>
            </a:r>
            <a:r>
              <a:rPr lang="zh-CN" altLang="en-US" b="1" dirty="0">
                <a:solidFill>
                  <a:schemeClr val="tx1"/>
                </a:solidFill>
              </a:rPr>
              <a:t>主啊，你是谁？</a:t>
            </a:r>
            <a:r>
              <a:rPr lang="zh-CN" altLang="en-US" dirty="0">
                <a:solidFill>
                  <a:schemeClr val="tx1"/>
                </a:solidFill>
              </a:rPr>
              <a:t>’</a:t>
            </a:r>
            <a:r>
              <a:rPr lang="zh-CN" altLang="en-US" b="1" dirty="0">
                <a:solidFill>
                  <a:schemeClr val="tx1"/>
                </a:solidFill>
              </a:rPr>
              <a:t>主说：</a:t>
            </a:r>
            <a:r>
              <a:rPr lang="zh-CN" altLang="en-US" dirty="0">
                <a:solidFill>
                  <a:schemeClr val="tx1"/>
                </a:solidFill>
              </a:rPr>
              <a:t>‘</a:t>
            </a:r>
            <a:r>
              <a:rPr lang="zh-CN" altLang="en-US" b="1" dirty="0">
                <a:solidFill>
                  <a:schemeClr val="tx1"/>
                </a:solidFill>
              </a:rPr>
              <a:t>我就是你所逼迫的耶稣。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26:16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你起来站着，我特意向你显现，要派你作执事（奉差做事的人），作见证，将你所看见的事和我将要指示你的事证明出来。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26:17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我也要救你脱离百姓和外邦人的手。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26:18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我差你到他们那里去，要叫他们的眼睛得开，从黑暗中归向光明，从撒但权下归向　神；又因信我，得蒙赦罪，和一切成圣的人同得基业。</a:t>
            </a:r>
            <a:r>
              <a:rPr lang="zh-CN" altLang="en-US" dirty="0">
                <a:solidFill>
                  <a:schemeClr val="tx1"/>
                </a:solidFill>
              </a:rPr>
              <a:t>’”</a:t>
            </a: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26:19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dirty="0">
                <a:solidFill>
                  <a:schemeClr val="tx1"/>
                </a:solidFill>
              </a:rPr>
              <a:t>“</a:t>
            </a:r>
            <a:r>
              <a:rPr lang="zh-CN" altLang="en-US" b="1" dirty="0">
                <a:solidFill>
                  <a:schemeClr val="tx1"/>
                </a:solidFill>
              </a:rPr>
              <a:t>亚基帕王啊，</a:t>
            </a:r>
            <a:r>
              <a:rPr lang="zh-CN" altLang="en-US" b="1" dirty="0">
                <a:solidFill>
                  <a:srgbClr val="FF0000"/>
                </a:solidFill>
              </a:rPr>
              <a:t>我故此没有违背那从天上来的异象</a:t>
            </a:r>
            <a:r>
              <a:rPr lang="zh-CN" altLang="en-US" b="1" dirty="0">
                <a:solidFill>
                  <a:schemeClr val="tx1"/>
                </a:solidFill>
              </a:rPr>
              <a:t>，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r>
              <a:rPr lang="en-US" altLang="zh-CN" b="1" dirty="0">
                <a:solidFill>
                  <a:schemeClr val="tx1"/>
                </a:solidFill>
              </a:rPr>
              <a:t>【</a:t>
            </a:r>
            <a:r>
              <a:rPr lang="zh-CN" altLang="en-US" b="1" dirty="0">
                <a:solidFill>
                  <a:schemeClr val="tx1"/>
                </a:solidFill>
              </a:rPr>
              <a:t>徒</a:t>
            </a:r>
            <a:r>
              <a:rPr lang="en-US" altLang="zh-CN" dirty="0">
                <a:solidFill>
                  <a:schemeClr val="tx1"/>
                </a:solidFill>
              </a:rPr>
              <a:t>26:20</a:t>
            </a:r>
            <a:r>
              <a:rPr lang="en-US" altLang="zh-CN" b="1" dirty="0">
                <a:solidFill>
                  <a:schemeClr val="tx1"/>
                </a:solidFill>
              </a:rPr>
              <a:t>】</a:t>
            </a:r>
            <a:r>
              <a:rPr lang="zh-CN" altLang="en-US" b="1" dirty="0">
                <a:solidFill>
                  <a:schemeClr val="tx1"/>
                </a:solidFill>
              </a:rPr>
              <a:t>先在大马士革，后在耶路撒冷和犹太全地，以及外邦，劝勉他们应当悔改归向　神，行事与悔改的心相称。</a:t>
            </a:r>
            <a:endParaRPr lang="zh-CN" altLang="en-US" dirty="0">
              <a:solidFill>
                <a:schemeClr val="tx1"/>
              </a:solidFill>
            </a:endParaRPr>
          </a:p>
          <a:p>
            <a:pPr algn="l"/>
            <a:endParaRPr lang="zh-CN" alt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2147</Words>
  <Application>Microsoft Office PowerPoint</Application>
  <PresentationFormat>On-screen Show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使徒信经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  <vt:lpstr>忠于使命以善待恶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使徒信经</dc:title>
  <dc:creator>MeiMeiW</dc:creator>
  <cp:lastModifiedBy>MeiMeiW</cp:lastModifiedBy>
  <cp:revision>4</cp:revision>
  <dcterms:created xsi:type="dcterms:W3CDTF">2025-07-18T23:34:36Z</dcterms:created>
  <dcterms:modified xsi:type="dcterms:W3CDTF">2025-07-20T14:08:05Z</dcterms:modified>
</cp:coreProperties>
</file>