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97" r:id="rId4"/>
    <p:sldId id="294" r:id="rId5"/>
    <p:sldId id="298" r:id="rId6"/>
    <p:sldId id="299" r:id="rId7"/>
    <p:sldId id="300" r:id="rId8"/>
    <p:sldId id="302" r:id="rId9"/>
    <p:sldId id="304" r:id="rId10"/>
    <p:sldId id="303" r:id="rId11"/>
    <p:sldId id="289" r:id="rId12"/>
    <p:sldId id="290" r:id="rId13"/>
    <p:sldId id="29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3C835-1B0E-4CD6-A010-2FBFC4808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0FCD6-F70E-4CF6-87FA-10C7271EF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8875C-D275-4966-AABC-666A33CF7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C373-AEEF-46E0-9F9D-7BE33ACD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2B745-F293-49BD-9610-AF381A7E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7AE-3AB6-4DF4-9535-4327E5652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08E3E-BFDC-4C05-B70B-A1D3DCC15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F2F31-E689-4C7C-889B-D74D828A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113B-806F-4FC3-9844-F95CA8EC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8D0B9-F080-4620-B585-207CB20B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35EC0F-E953-4B0A-BEEC-89AE75E98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4B928-D1C0-4C99-85A3-FAA473EF4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BB34A-A7DE-4D58-8F1A-401D8263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6DA0A-E1DF-4D78-A325-B52EAF7D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4906B-FD85-43E6-B124-36663606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4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0CB7-B91A-40E4-AF8A-22704A57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C1EEA-0E9B-45E0-9EBF-B856ED188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5274-EC88-4A14-819A-D2CD4164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A1D9-9C16-4379-AB66-FA4D63FF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8551-47C9-4845-8E67-846C2E98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9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F6BA-95BD-4548-A39D-96707EA3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25DC8-2609-42BB-BFA4-2095C26F6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B849-0571-4975-BE80-5A5EA6CA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72A1-300A-43AE-8E4A-7E95A9314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66536-3C47-4126-BBBD-B7D54F5F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7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8B75-AE35-4871-80FF-76943010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256F3-CF8E-4C14-801E-AD18FB57C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C50A7-DB95-4AE6-AF3C-C120B108B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54FE5-C0DE-4DFE-97A8-E1B2DB79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5D3BD-8473-4518-ADD2-8848B726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B4CCC-A97D-4A13-BF7F-B1B4BE13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3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195F-19B5-4BA0-B86A-CFF721E34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C7536-BEAE-42DD-8D79-428294E72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D91CB-EDCE-4E60-8C15-350E770F8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4D902-A179-4637-A8BE-F24B46675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0EE51-7939-491D-9B2C-099AA8588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55E24-501C-4A53-9539-1BA6F2954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D02705-3E99-4E70-BA91-FAA021C8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C79A00-6371-48A5-A9A8-FF0D3442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9069-1C67-4645-9F08-1FF2F85F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4EFEE5-B344-44D7-9E88-0D86FEF8D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E0CE-5B40-4027-A863-74B3CC50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550DF-256C-4870-9D9E-C2143DB8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698AC-E2DE-45AD-B602-6B0D88F0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2FEB-5C95-4121-BE7A-4C63177D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0F628-D876-4537-B916-F981F787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3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EFFC-8C2F-413E-9EB8-DD87ACB0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FCA94-8BC7-4440-820B-6BE19055B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0AE74-C22A-43AF-95C2-CFCAAA8E1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E0CBD-3D5F-4B58-AC6F-1DE2BE2A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1177-F5BC-4DA1-B73D-A628822A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ADA11-6AAF-4378-B0DF-49199B0C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6E4A-6350-4BAB-81F2-0F2E9470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507CB-12A4-4FAC-8BEA-90C2F1BE6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ED3D2-9EF0-4DD6-9D06-FE7E65712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5876A-E00D-403F-8BAC-06600E20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70D2B-292D-48E2-A5BE-D417CCC9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F4D31-78A6-4CA3-975A-6C03724B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8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F0443-4B40-4865-BCE8-3B90C4BD8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ADD5A-B43F-492A-B752-978BDD6CC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DDC4B-5DC5-4016-8F6F-F431C635C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C2738-556C-4DB4-8834-34839064807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F9989-52B9-4C05-B005-B5C98541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AB383-0185-4570-B91E-B245A1600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7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87CB9A-8410-49E7-B9D3-9C0553DA6B80}"/>
              </a:ext>
            </a:extLst>
          </p:cNvPr>
          <p:cNvSpPr txBox="1"/>
          <p:nvPr/>
        </p:nvSpPr>
        <p:spPr>
          <a:xfrm>
            <a:off x="635000" y="719088"/>
            <a:ext cx="65659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Bob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弟兄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是一位受洗的基督徒，今年清明節回到老家，與父母、兄弟姊妹一同掃墓。家族習俗是在祖先墳前焚香、上供，並且必須「三跪九叩」表示孝心與敬意。當大家排隊輪流跪拜時，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 Bob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弟兄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的母親對他說：「你是長子，必須帶頭跪下叩拜，否則祖先會怪罪，也會被族人說你不孝！」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孝順的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Bob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弟兄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心裡掙扎：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一方面，他知道出埃及記 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20:3–5 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教導不可向別神跪拜，也不可做偶像。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另一方面，若拒絕，會被家族視為不敬祖先、不孝。母親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説不定會氣出病來！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怎麽辦？？？</a:t>
            </a:r>
            <a:endParaRPr lang="en-US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AE063C-E09D-4AA4-9C77-C6D5F9FE62EB}"/>
              </a:ext>
            </a:extLst>
          </p:cNvPr>
          <p:cNvSpPr txBox="1"/>
          <p:nvPr/>
        </p:nvSpPr>
        <p:spPr>
          <a:xfrm>
            <a:off x="7791450" y="733326"/>
            <a:ext cx="357505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出</a:t>
            </a:r>
            <a:r>
              <a:rPr lang="en-US" altLang="zh-CN" i="1" dirty="0">
                <a:solidFill>
                  <a:srgbClr val="FF0000"/>
                </a:solidFill>
              </a:rPr>
              <a:t>20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3-5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除了我以外，你不可有别的神。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不可为自己雕刻偶像，也不可作什么形像仿佛上天，下地，和地底下，水中的百物。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不可跪拜那些像，也不可事奉它，因为我耶和华你的神是忌邪的神。恨我的，我必追讨他的罪，自父及子，直到三四代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A072B5-5EE0-4612-ABAC-6DB707C800EE}"/>
              </a:ext>
            </a:extLst>
          </p:cNvPr>
          <p:cNvSpPr txBox="1"/>
          <p:nvPr/>
        </p:nvSpPr>
        <p:spPr>
          <a:xfrm>
            <a:off x="7791450" y="3535243"/>
            <a:ext cx="35242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出</a:t>
            </a:r>
            <a:r>
              <a:rPr lang="en-US" altLang="zh-CN" i="1" dirty="0">
                <a:solidFill>
                  <a:srgbClr val="FF0000"/>
                </a:solidFill>
              </a:rPr>
              <a:t>20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12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当孝敬父母，使你的日子在耶和华你神所赐你的地上得以长久。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A4839D-2E10-4F93-93D9-CB1F79401A3B}"/>
              </a:ext>
            </a:extLst>
          </p:cNvPr>
          <p:cNvSpPr txBox="1"/>
          <p:nvPr/>
        </p:nvSpPr>
        <p:spPr>
          <a:xfrm>
            <a:off x="7791450" y="4675167"/>
            <a:ext cx="37655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以</a:t>
            </a:r>
            <a:r>
              <a:rPr lang="en-US" altLang="zh-CN" i="1" dirty="0">
                <a:solidFill>
                  <a:srgbClr val="FF0000"/>
                </a:solidFill>
              </a:rPr>
              <a:t>6:1-3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你们作儿女的，要在主里听从父母，这是理所当然的。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要孝敬父母，使你得福，在世长寿。这是第一条带应许的诫命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6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D60493B-5848-4BA4-AC8F-8137F50EA8BF}"/>
              </a:ext>
            </a:extLst>
          </p:cNvPr>
          <p:cNvSpPr txBox="1"/>
          <p:nvPr/>
        </p:nvSpPr>
        <p:spPr>
          <a:xfrm>
            <a:off x="793750" y="615940"/>
            <a:ext cx="60960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Carol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是一位剛信主不久的姊妹，她的閨蜜林珊長期參加新紀元靈修課程，接觸塔羅牌、瑜伽冥想、水晶療癒等，並且相信「宇宙能量」可以帶來和諧。兩人多年感情很好，常常分享心靈成長的心得。</a:t>
            </a:r>
            <a:endParaRPr lang="en-US" altLang="zh-TW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某天聚會後，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 Carol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跟林珊分享自己在教會聽到的信息，並見證自己決定受洗歸入基督。林珊立刻皺起眉頭：「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 Carol 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，你怎麼變得這麼狹隘？靈性道路那麼多條，基督教卻說只有耶穌是唯一的救主。你不覺得這種排他性很落伍嗎？宇宙那麼大，怎麼可能只有你們的上帝是真神？」</a:t>
            </a:r>
            <a:r>
              <a:rPr lang="en-US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</a:p>
          <a:p>
            <a:r>
              <a:rPr lang="en-US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她接著說：「如果你繼續只信耶穌，排斥其他靈修方式，我覺得我們的心靈交流恐怕走不下去了。」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	Carol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感到心痛：一方面很想挽回友誼，但另一方面卻不能否認基督的獨一性。</a:t>
            </a:r>
            <a:endParaRPr lang="en-US" altLang="zh-TW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怎麽辦？？？</a:t>
            </a:r>
            <a:endParaRPr lang="en-US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FE6BFA-C061-451F-99D0-366149949E11}"/>
              </a:ext>
            </a:extLst>
          </p:cNvPr>
          <p:cNvSpPr txBox="1"/>
          <p:nvPr/>
        </p:nvSpPr>
        <p:spPr>
          <a:xfrm>
            <a:off x="7194550" y="697984"/>
            <a:ext cx="42989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申</a:t>
            </a:r>
            <a:r>
              <a:rPr lang="en-US" altLang="zh-CN" i="1" dirty="0">
                <a:solidFill>
                  <a:srgbClr val="FF0000"/>
                </a:solidFill>
              </a:rPr>
              <a:t>6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4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以色列啊，你要听。耶和华我们神是独一的主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F3FCE-10D3-49A1-BF61-EEFD80FA44AE}"/>
              </a:ext>
            </a:extLst>
          </p:cNvPr>
          <p:cNvSpPr txBox="1"/>
          <p:nvPr/>
        </p:nvSpPr>
        <p:spPr>
          <a:xfrm>
            <a:off x="7194550" y="1820386"/>
            <a:ext cx="44069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以</a:t>
            </a:r>
            <a:r>
              <a:rPr lang="en-US" altLang="zh-CN" i="1" dirty="0">
                <a:solidFill>
                  <a:srgbClr val="FF0000"/>
                </a:solidFill>
              </a:rPr>
              <a:t>2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8-9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你们得救是本乎恩，也因着信，这并不是出于自己，乃是神所赐的。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也不是出于行为，免得有人自夸。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916420-27C7-4E0D-86DC-81F2699E96F1}"/>
              </a:ext>
            </a:extLst>
          </p:cNvPr>
          <p:cNvSpPr txBox="1"/>
          <p:nvPr/>
        </p:nvSpPr>
        <p:spPr>
          <a:xfrm>
            <a:off x="7150100" y="3220472"/>
            <a:ext cx="4343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約一</a:t>
            </a:r>
            <a:r>
              <a:rPr lang="en-US" altLang="zh-CN" i="1" dirty="0">
                <a:solidFill>
                  <a:srgbClr val="FF0000"/>
                </a:solidFill>
              </a:rPr>
              <a:t>4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亲爱的弟兄阿，一切的灵，你们不可都信。总要试验那些灵是出于神的不是。因为世上有许多假先知已经出来了。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7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-889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基督教</a:t>
            </a:r>
            <a:r>
              <a:rPr lang="zh-CN" altLang="en-US" sz="2800" b="1" dirty="0"/>
              <a:t>與新紀元運動</a:t>
            </a:r>
            <a:r>
              <a:rPr lang="zh-TW" altLang="en-US" sz="2800" b="1" dirty="0"/>
              <a:t>對照表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1E6600-DB41-43AC-AFA8-6C1CF1D6E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7968"/>
              </p:ext>
            </p:extLst>
          </p:nvPr>
        </p:nvGraphicFramePr>
        <p:xfrm>
          <a:off x="139700" y="500764"/>
          <a:ext cx="11912600" cy="6357236"/>
        </p:xfrm>
        <a:graphic>
          <a:graphicData uri="http://schemas.openxmlformats.org/drawingml/2006/table">
            <a:tbl>
              <a:tblPr/>
              <a:tblGrid>
                <a:gridCol w="1578368">
                  <a:extLst>
                    <a:ext uri="{9D8B030D-6E8A-4147-A177-3AD203B41FA5}">
                      <a16:colId xmlns:a16="http://schemas.microsoft.com/office/drawing/2014/main" val="4002401548"/>
                    </a:ext>
                  </a:extLst>
                </a:gridCol>
                <a:gridCol w="4122808">
                  <a:extLst>
                    <a:ext uri="{9D8B030D-6E8A-4147-A177-3AD203B41FA5}">
                      <a16:colId xmlns:a16="http://schemas.microsoft.com/office/drawing/2014/main" val="876099655"/>
                    </a:ext>
                  </a:extLst>
                </a:gridCol>
                <a:gridCol w="6211424">
                  <a:extLst>
                    <a:ext uri="{9D8B030D-6E8A-4147-A177-3AD203B41FA5}">
                      <a16:colId xmlns:a16="http://schemas.microsoft.com/office/drawing/2014/main" val="4244447039"/>
                    </a:ext>
                  </a:extLst>
                </a:gridCol>
              </a:tblGrid>
              <a:tr h="78319">
                <a:tc>
                  <a:txBody>
                    <a:bodyPr/>
                    <a:lstStyle/>
                    <a:p>
                      <a:r>
                        <a:rPr lang="zh-CN" altLang="en-US" sz="1600" b="1" i="1"/>
                        <a:t>主題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1" i="1" dirty="0"/>
                        <a:t>基督教 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1" i="1" dirty="0"/>
                        <a:t>新紀元運動 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772712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神觀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獨一的真神，有位格、全知全能、聖潔、慈愛（申</a:t>
                      </a:r>
                      <a:r>
                        <a:rPr lang="en-US" altLang="zh-TW" sz="1600" dirty="0"/>
                        <a:t>6:4</a:t>
                      </a:r>
                      <a:r>
                        <a:rPr lang="zh-TW" altLang="en-US" sz="1600" dirty="0"/>
                        <a:t>；太</a:t>
                      </a:r>
                      <a:r>
                        <a:rPr lang="en-US" altLang="zh-TW" sz="1600" dirty="0"/>
                        <a:t>28:19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泛神論／萬有神論：宇宙即神，萬物皆神，神是無個人的能量、意識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47824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耶穌的身份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神的兒子，道成肉身，唯一救主，死而復活（約</a:t>
                      </a:r>
                      <a:r>
                        <a:rPr lang="en-US" altLang="zh-TW" sz="1600"/>
                        <a:t>1:14</a:t>
                      </a:r>
                      <a:r>
                        <a:rPr lang="zh-TW" altLang="en-US" sz="1600"/>
                        <a:t>；約</a:t>
                      </a:r>
                      <a:r>
                        <a:rPr lang="en-US" altLang="zh-TW" sz="1600"/>
                        <a:t>3:16</a:t>
                      </a:r>
                      <a:r>
                        <a:rPr lang="zh-TW" altLang="en-US" sz="160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高等靈性導師之一（</a:t>
                      </a:r>
                      <a:r>
                        <a:rPr lang="en-US" altLang="zh-TW" sz="1600"/>
                        <a:t>Ascended Master</a:t>
                      </a:r>
                      <a:r>
                        <a:rPr lang="zh-TW" altLang="en-US" sz="1600"/>
                        <a:t>），或「開悟者」，否認其神性與救贖性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675547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人性觀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人有神的形象</a:t>
                      </a:r>
                      <a:r>
                        <a:rPr lang="zh-TW" altLang="en-US" sz="1600" dirty="0"/>
                        <a:t>，但因罪與神隔絕，需要救恩（創</a:t>
                      </a:r>
                      <a:r>
                        <a:rPr lang="en-US" altLang="zh-TW" sz="1600" dirty="0"/>
                        <a:t>1:27</a:t>
                      </a:r>
                      <a:r>
                        <a:rPr lang="zh-TW" altLang="en-US" sz="1600" dirty="0"/>
                        <a:t>；羅</a:t>
                      </a:r>
                      <a:r>
                        <a:rPr lang="en-US" altLang="zh-TW" sz="1600" dirty="0"/>
                        <a:t>3:23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人本來就是神的一部分，可透過冥想覺醒自我「神性」，無原罪觀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679160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TW" altLang="en-US" sz="1600" b="1"/>
                        <a:t>救恩觀／得救方式</a:t>
                      </a:r>
                      <a:endParaRPr lang="zh-TW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因信耶穌得救</a:t>
                      </a:r>
                      <a:r>
                        <a:rPr lang="zh-TW" altLang="en-US" sz="1600" dirty="0"/>
                        <a:t>，是神白白的恩典（弗</a:t>
                      </a:r>
                      <a:r>
                        <a:rPr lang="en-US" altLang="zh-TW" sz="1600" dirty="0"/>
                        <a:t>2:8-9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靠自我提升、正面思想、冥想、覺醒意識，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無需赦罪也無絕對的救主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888756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罪的定義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違背神的聖潔律法，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是與神關係的斷裂</a:t>
                      </a:r>
                      <a:r>
                        <a:rPr lang="zh-TW" altLang="en-US" sz="1600" dirty="0"/>
                        <a:t>（羅</a:t>
                      </a:r>
                      <a:r>
                        <a:rPr lang="en-US" altLang="zh-TW" sz="1600" dirty="0"/>
                        <a:t>6:23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否認罪的存在，或稱為「負面能量」、「無明」、「未覺醒」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398060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TW" altLang="en-US" sz="1600" b="1"/>
                        <a:t>聖靈／靈界觀</a:t>
                      </a:r>
                      <a:endParaRPr lang="zh-TW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聖靈是三位一體真神</a:t>
                      </a:r>
                      <a:r>
                        <a:rPr lang="zh-TW" altLang="en-US" sz="1600" dirty="0"/>
                        <a:t>，教導與引導信徒進入真理（約</a:t>
                      </a:r>
                      <a:r>
                        <a:rPr lang="en-US" altLang="zh-TW" sz="1600" dirty="0"/>
                        <a:t>14:26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靈界充滿各類「能量」、「指導靈」、「靈性存有」</a:t>
                      </a:r>
                      <a:r>
                        <a:rPr lang="en-US" altLang="zh-TW" sz="1600" dirty="0"/>
                        <a:t>——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常涉及通靈、占星、塔羅等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650868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宇宙觀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宇宙是神所創造的受造物</a:t>
                      </a:r>
                      <a:r>
                        <a:rPr lang="zh-TW" altLang="en-US" sz="1600" dirty="0"/>
                        <a:t>（創</a:t>
                      </a:r>
                      <a:r>
                        <a:rPr lang="en-US" altLang="zh-TW" sz="1600" dirty="0"/>
                        <a:t>1:1</a:t>
                      </a:r>
                      <a:r>
                        <a:rPr lang="zh-TW" altLang="en-US" sz="1600" dirty="0"/>
                        <a:t>），與神有本質區別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宇宙與神為一體（泛神論），宇宙是神聖能量的流動場域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77098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人生目的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榮耀神、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與神建立愛的關係</a:t>
                      </a:r>
                      <a:r>
                        <a:rPr lang="zh-TW" altLang="en-US" sz="1600" dirty="0"/>
                        <a:t>，服事他人、進入永生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發掘內在潛能、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自我神化</a:t>
                      </a:r>
                      <a:r>
                        <a:rPr lang="zh-TW" altLang="en-US" sz="1600" dirty="0"/>
                        <a:t>、活在當下、達到更高「靈性頻率」或「振動」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79578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死後觀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死後有審判，信主者得永生，不信者受審判（來</a:t>
                      </a:r>
                      <a:r>
                        <a:rPr lang="en-US" altLang="zh-TW" sz="1600"/>
                        <a:t>9:27</a:t>
                      </a:r>
                      <a:r>
                        <a:rPr lang="zh-TW" altLang="en-US" sz="1600"/>
                        <a:t>；啟</a:t>
                      </a:r>
                      <a:r>
                        <a:rPr lang="en-US" altLang="zh-TW" sz="1600"/>
                        <a:t>20:11-15</a:t>
                      </a:r>
                      <a:r>
                        <a:rPr lang="zh-TW" altLang="en-US" sz="160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相信輪迴、靈魂轉世或合一於「宇宙能量」；無固定審判觀念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941818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經典與權威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聖經為神默示，獨一無誤的真理權威</a:t>
                      </a:r>
                      <a:r>
                        <a:rPr lang="zh-TW" altLang="en-US" sz="1600" dirty="0"/>
                        <a:t>（提後</a:t>
                      </a:r>
                      <a:r>
                        <a:rPr lang="en-US" altLang="zh-TW" sz="1600" dirty="0"/>
                        <a:t>3:16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拒絕絕對真理，依靠直覺、個人經驗、各種靈性書籍</a:t>
                      </a:r>
                      <a:r>
                        <a:rPr lang="zh-TW" altLang="en-US" sz="1600" dirty="0"/>
                        <a:t>（如</a:t>
                      </a:r>
                      <a:r>
                        <a:rPr lang="en-US" altLang="zh-TW" sz="1600" dirty="0"/>
                        <a:t>《</a:t>
                      </a:r>
                      <a:r>
                        <a:rPr lang="zh-TW" altLang="en-US" sz="1600" dirty="0"/>
                        <a:t>秘密</a:t>
                      </a:r>
                      <a:r>
                        <a:rPr lang="en-US" altLang="zh-TW" sz="1600" dirty="0"/>
                        <a:t>》</a:t>
                      </a:r>
                      <a:r>
                        <a:rPr lang="zh-TW" altLang="en-US" sz="1600" dirty="0"/>
                        <a:t>、占星、塔羅等）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871615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真理觀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真理是絕對的，由神啟示，人需順服</a:t>
                      </a:r>
                      <a:r>
                        <a:rPr lang="zh-TW" altLang="en-US" sz="1600" dirty="0"/>
                        <a:t>（約</a:t>
                      </a:r>
                      <a:r>
                        <a:rPr lang="en-US" altLang="zh-TW" sz="1600" dirty="0"/>
                        <a:t>14:6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真理是相對的、個人的，每人可有不同真理，沒有對錯之分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298394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TW" altLang="en-US" sz="1600" b="1"/>
                        <a:t>末世與終極目標</a:t>
                      </a:r>
                      <a:endParaRPr lang="zh-TW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耶穌再來，審判活人死人，新天新地，與神永遠同在（啟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章）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靈性進化，進入黃金時代、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人類覺醒、意識升頻，或最終與宇宙合一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92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99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-889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基督教</a:t>
            </a:r>
            <a:r>
              <a:rPr lang="zh-CN" altLang="en-US" sz="2800" b="1" dirty="0"/>
              <a:t>與新紀元運動</a:t>
            </a:r>
            <a:r>
              <a:rPr lang="zh-TW" altLang="en-US" sz="2800" b="1" dirty="0"/>
              <a:t>對照表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9309D3-D807-4405-9A79-ADA6E4DB4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81987"/>
              </p:ext>
            </p:extLst>
          </p:nvPr>
        </p:nvGraphicFramePr>
        <p:xfrm>
          <a:off x="565150" y="1366044"/>
          <a:ext cx="10515600" cy="3474720"/>
        </p:xfrm>
        <a:graphic>
          <a:graphicData uri="http://schemas.openxmlformats.org/drawingml/2006/table">
            <a:tbl>
              <a:tblPr/>
              <a:tblGrid>
                <a:gridCol w="1746250">
                  <a:extLst>
                    <a:ext uri="{9D8B030D-6E8A-4147-A177-3AD203B41FA5}">
                      <a16:colId xmlns:a16="http://schemas.microsoft.com/office/drawing/2014/main" val="3744986699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val="2723008439"/>
                    </a:ext>
                  </a:extLst>
                </a:gridCol>
                <a:gridCol w="4483100">
                  <a:extLst>
                    <a:ext uri="{9D8B030D-6E8A-4147-A177-3AD203B41FA5}">
                      <a16:colId xmlns:a16="http://schemas.microsoft.com/office/drawing/2014/main" val="24097004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400" b="1" i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主題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i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基督教核心觀點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i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新紀元核心觀點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188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</a:t>
                      </a:r>
                      <a:endParaRPr lang="zh-CN" altLang="en-US" sz="240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有位格的創造主，與人有愛的關係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無位格的能量，宇宙萬物即神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279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耶穌</a:t>
                      </a:r>
                      <a:endParaRPr lang="zh-CN" altLang="en-US" sz="240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獨一無二的神子與救主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眾多靈性導師之一，不是神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946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人與神</a:t>
                      </a:r>
                      <a:endParaRPr lang="zh-CN" altLang="en-US" sz="2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受造物與創造主，有本質區別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本質為一，人可神化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435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救恩</a:t>
                      </a:r>
                      <a:endParaRPr lang="zh-CN" altLang="en-US" sz="2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來自神的恩典，信耶穌得赦免與永生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來自內在潛能啟動與「宇宙法則」對齊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5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真理</a:t>
                      </a:r>
                      <a:endParaRPr lang="zh-CN" altLang="en-US" sz="2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絕對、啟示、自外而來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相對、內在、自我決定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0593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0D53D7-25E8-4E33-9309-0637F65D2907}"/>
              </a:ext>
            </a:extLst>
          </p:cNvPr>
          <p:cNvSpPr txBox="1"/>
          <p:nvPr/>
        </p:nvSpPr>
        <p:spPr>
          <a:xfrm>
            <a:off x="565150" y="5260320"/>
            <a:ext cx="787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rgbClr val="FF0000"/>
                </a:solidFill>
              </a:rPr>
              <a:t>基督教說：「你不是神，但神愛你並來尋找你。」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r>
              <a:rPr lang="zh-TW" altLang="en-US" sz="2000" b="1" dirty="0">
                <a:solidFill>
                  <a:srgbClr val="0070C0"/>
                </a:solidFill>
              </a:rPr>
              <a:t>新紀元說：「你就是神，你要自己找回你的神性。</a:t>
            </a:r>
            <a:r>
              <a:rPr lang="zh-TW" altLang="en-US" dirty="0">
                <a:solidFill>
                  <a:srgbClr val="0070C0"/>
                </a:solidFill>
              </a:rPr>
              <a:t>」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85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B67E44-40AB-4905-B034-D477FB6D43AE}"/>
              </a:ext>
            </a:extLst>
          </p:cNvPr>
          <p:cNvSpPr txBox="1"/>
          <p:nvPr/>
        </p:nvSpPr>
        <p:spPr>
          <a:xfrm>
            <a:off x="939800" y="749638"/>
            <a:ext cx="55880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可能的應對：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TW" sz="2400" dirty="0"/>
              <a:t>1.</a:t>
            </a:r>
            <a:r>
              <a:rPr lang="zh-TW" altLang="en-US" sz="2400" dirty="0"/>
              <a:t>表達尊重但堅守真理</a:t>
            </a:r>
            <a:r>
              <a:rPr lang="zh-CN" altLang="en-US" sz="2400" dirty="0"/>
              <a:t>：</a:t>
            </a:r>
            <a:r>
              <a:rPr lang="zh-TW" altLang="en-US" sz="2400" dirty="0"/>
              <a:t>不因人情而妥協信仰。</a:t>
            </a:r>
            <a:endParaRPr lang="en-US" altLang="zh-CN" sz="2400" dirty="0"/>
          </a:p>
          <a:p>
            <a:endParaRPr lang="en-US" altLang="zh-TW" sz="2400" dirty="0"/>
          </a:p>
          <a:p>
            <a:r>
              <a:rPr lang="en-US" altLang="zh-TW" sz="2400" dirty="0"/>
              <a:t>2. </a:t>
            </a:r>
            <a:r>
              <a:rPr lang="zh-TW" altLang="en-US" sz="2400" dirty="0"/>
              <a:t>以愛心見證</a:t>
            </a:r>
            <a:r>
              <a:rPr lang="zh-CN" altLang="en-US" sz="2400" dirty="0"/>
              <a:t>： </a:t>
            </a:r>
            <a:r>
              <a:rPr lang="zh-TW" altLang="en-US" sz="2400" dirty="0"/>
              <a:t>不與朋友辯論「誰對誰錯」</a:t>
            </a:r>
            <a:r>
              <a:rPr lang="zh-CN" altLang="en-US" sz="2400" dirty="0"/>
              <a:t>：</a:t>
            </a:r>
            <a:r>
              <a:rPr lang="zh-TW" altLang="en-US" sz="2400" dirty="0"/>
              <a:t>而是透過行動（誠實、愛人、饒恕）讓她看見基督信仰的力量。</a:t>
            </a:r>
            <a:endParaRPr lang="en-US" altLang="zh-TW" sz="2400" dirty="0"/>
          </a:p>
          <a:p>
            <a:endParaRPr lang="en-US" altLang="zh-TW" sz="2400" dirty="0"/>
          </a:p>
          <a:p>
            <a:r>
              <a:rPr lang="en-US" altLang="zh-TW" sz="2400" dirty="0"/>
              <a:t>3. </a:t>
            </a:r>
            <a:r>
              <a:rPr lang="zh-TW" altLang="en-US" sz="2400" dirty="0"/>
              <a:t>保持界線不參與任何新紀元活動</a:t>
            </a:r>
            <a:r>
              <a:rPr lang="zh-CN" altLang="en-US" sz="2400" dirty="0"/>
              <a:t>：</a:t>
            </a:r>
            <a:r>
              <a:rPr lang="zh-TW" altLang="en-US" sz="2400" dirty="0"/>
              <a:t>即便因此疏遠，也寧可忠於信仰。</a:t>
            </a:r>
            <a:endParaRPr lang="en-US" altLang="zh-TW" sz="2400" dirty="0"/>
          </a:p>
          <a:p>
            <a:endParaRPr lang="en-US" altLang="zh-TW" sz="2400" dirty="0"/>
          </a:p>
          <a:p>
            <a:r>
              <a:rPr lang="en-US" altLang="zh-TW" sz="2400" dirty="0"/>
              <a:t>4. </a:t>
            </a:r>
            <a:r>
              <a:rPr lang="zh-TW" altLang="en-US" sz="2400" dirty="0"/>
              <a:t>禱告交託</a:t>
            </a:r>
            <a:r>
              <a:rPr lang="zh-CN" altLang="en-US" sz="2400" dirty="0"/>
              <a:t>：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525663-1A59-4C41-B435-35D6F8BA3D49}"/>
              </a:ext>
            </a:extLst>
          </p:cNvPr>
          <p:cNvSpPr txBox="1"/>
          <p:nvPr/>
        </p:nvSpPr>
        <p:spPr>
          <a:xfrm>
            <a:off x="7099300" y="1429088"/>
            <a:ext cx="43370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徒</a:t>
            </a:r>
            <a:r>
              <a:rPr lang="en-US" altLang="zh-CN" i="1" dirty="0">
                <a:solidFill>
                  <a:srgbClr val="FF0000"/>
                </a:solidFill>
              </a:rPr>
              <a:t>4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12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除他以外，别无拯救。因为在天下人间，没有赐下别的名，我们可以靠着得救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425662-0973-47D5-A529-275A510F930C}"/>
              </a:ext>
            </a:extLst>
          </p:cNvPr>
          <p:cNvSpPr txBox="1"/>
          <p:nvPr/>
        </p:nvSpPr>
        <p:spPr>
          <a:xfrm>
            <a:off x="7099300" y="2596296"/>
            <a:ext cx="43370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林后</a:t>
            </a:r>
            <a:r>
              <a:rPr lang="en-US" altLang="zh-CN" i="1" dirty="0">
                <a:solidFill>
                  <a:srgbClr val="FF0000"/>
                </a:solidFill>
              </a:rPr>
              <a:t>6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14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你们和不信的原不相配，不要同负一轭。义和不义有什么相交呢？光明和黑暗有什么相通呢？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296906-475C-4525-8A89-E745A38E61D8}"/>
              </a:ext>
            </a:extLst>
          </p:cNvPr>
          <p:cNvSpPr txBox="1"/>
          <p:nvPr/>
        </p:nvSpPr>
        <p:spPr>
          <a:xfrm>
            <a:off x="7042150" y="4040503"/>
            <a:ext cx="44513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以</a:t>
            </a:r>
            <a:r>
              <a:rPr lang="en-US" altLang="zh-CN" i="1" dirty="0">
                <a:solidFill>
                  <a:srgbClr val="FF0000"/>
                </a:solidFill>
              </a:rPr>
              <a:t>6:12-13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因我们并不是与属血气的争战，乃是与那些执政的，掌权的，管辖这幽暗世界的，以及天空属灵气的恶魔争战。（两争战原文都作摔跤</a:t>
            </a:r>
            <a:r>
              <a:rPr lang="en-US" altLang="zh-CN" b="1" dirty="0">
                <a:solidFill>
                  <a:srgbClr val="FF0000"/>
                </a:solidFill>
              </a:rPr>
              <a:t>)</a:t>
            </a:r>
            <a:r>
              <a:rPr lang="zh-CN" altLang="en-US" b="1">
                <a:solidFill>
                  <a:srgbClr val="FF0000"/>
                </a:solidFill>
              </a:rPr>
              <a:t>。所</a:t>
            </a:r>
            <a:r>
              <a:rPr lang="zh-CN" altLang="en-US" b="1" dirty="0">
                <a:solidFill>
                  <a:srgbClr val="FF0000"/>
                </a:solidFill>
              </a:rPr>
              <a:t>以要拿起神所赐的全副军装，好在磨难的日子，抵挡仇敌，并且成就了一切，还能站立得住。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7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EAB61-A7BD-4245-9AAC-8871FB280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0" y="2689225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zh-C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TW" altLang="en-US" b="1" i="0" dirty="0">
                <a:solidFill>
                  <a:srgbClr val="FF0000"/>
                </a:solidFill>
                <a:effectLst/>
                <a:latin typeface="HeiTi TC"/>
              </a:rPr>
              <a:t>耶穌說：我就是道路、真理、生命，若不藉着我，沒有人能到父那裏去。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（約</a:t>
            </a:r>
            <a:r>
              <a:rPr lang="en-US" altLang="zh-CN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14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：</a:t>
            </a:r>
            <a:r>
              <a:rPr lang="en-US" altLang="zh-CN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6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）</a:t>
            </a:r>
            <a:br>
              <a:rPr lang="en-US" altLang="zh-C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zh-CN" altLang="en-US" sz="4400" b="1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6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9A350D-174D-4F95-B777-7761783265E2}"/>
              </a:ext>
            </a:extLst>
          </p:cNvPr>
          <p:cNvSpPr txBox="1"/>
          <p:nvPr/>
        </p:nvSpPr>
        <p:spPr>
          <a:xfrm>
            <a:off x="1549400" y="529789"/>
            <a:ext cx="92202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+mn-ea"/>
              </a:rPr>
              <a:t>可能應</a:t>
            </a:r>
            <a:r>
              <a:rPr lang="zh-CN" altLang="en-US" sz="2400" b="1" dirty="0">
                <a:latin typeface="+mn-ea"/>
              </a:rPr>
              <a:t>對方法</a:t>
            </a:r>
            <a:r>
              <a:rPr lang="en-US" altLang="zh-TW" sz="2400" b="1" dirty="0">
                <a:latin typeface="+mn-ea"/>
              </a:rPr>
              <a:t>:</a:t>
            </a:r>
          </a:p>
          <a:p>
            <a:endParaRPr lang="en-US" altLang="zh-TW" sz="2400" b="1" dirty="0">
              <a:latin typeface="+mn-ea"/>
            </a:endParaRPr>
          </a:p>
          <a:p>
            <a:r>
              <a:rPr lang="en-US" altLang="zh-TW" sz="2400" b="1" dirty="0">
                <a:latin typeface="+mn-ea"/>
              </a:rPr>
              <a:t>1. </a:t>
            </a:r>
            <a:r>
              <a:rPr lang="zh-TW" altLang="en-US" sz="2400" b="1" dirty="0">
                <a:latin typeface="+mn-ea"/>
              </a:rPr>
              <a:t>直接拒絕</a:t>
            </a:r>
            <a:r>
              <a:rPr lang="en-US" altLang="zh-TW" sz="2400" b="1" dirty="0">
                <a:latin typeface="+mn-ea"/>
              </a:rPr>
              <a:t>:</a:t>
            </a:r>
          </a:p>
          <a:p>
            <a:r>
              <a:rPr lang="en-US" altLang="zh-TW" sz="2400" dirty="0">
                <a:latin typeface="+mn-ea"/>
              </a:rPr>
              <a:t>Bob </a:t>
            </a:r>
            <a:r>
              <a:rPr lang="zh-CN" altLang="en-US" sz="2400" dirty="0">
                <a:latin typeface="+mn-ea"/>
              </a:rPr>
              <a:t>弟兄</a:t>
            </a:r>
            <a:r>
              <a:rPr lang="zh-TW" altLang="en-US" sz="2400" dirty="0">
                <a:latin typeface="+mn-ea"/>
              </a:rPr>
              <a:t>婉轉地說：「我非常尊敬祖先，但我的信仰不允許我下跪叩拜。我會站立默禱，感謝神把祖先賜給我們，也求神祝福後代。」他以肅穆態度雙手合十或低頭，避免被誤解為輕慢。</a:t>
            </a: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  <a:p>
            <a:r>
              <a:rPr lang="en-US" altLang="zh-TW" sz="2400" b="1" dirty="0">
                <a:latin typeface="+mn-ea"/>
              </a:rPr>
              <a:t>2. </a:t>
            </a:r>
            <a:r>
              <a:rPr lang="zh-TW" altLang="en-US" sz="2400" b="1" dirty="0">
                <a:latin typeface="+mn-ea"/>
              </a:rPr>
              <a:t>尋找替代行為</a:t>
            </a:r>
            <a:r>
              <a:rPr lang="en-US" altLang="zh-TW" sz="2400" b="1" dirty="0">
                <a:latin typeface="+mn-ea"/>
              </a:rPr>
              <a:t>:</a:t>
            </a:r>
          </a:p>
          <a:p>
            <a:r>
              <a:rPr lang="zh-TW" altLang="en-US" sz="2400" dirty="0">
                <a:latin typeface="+mn-ea"/>
              </a:rPr>
              <a:t>他主動幫忙清掃墳墓、整理供品，或口頭追念祖先的美德。以實際行動表達孝敬，而不是符號化的跪拜。</a:t>
            </a: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  <a:p>
            <a:r>
              <a:rPr lang="en-US" altLang="zh-TW" sz="2400" b="1" dirty="0">
                <a:latin typeface="+mn-ea"/>
              </a:rPr>
              <a:t>3. </a:t>
            </a:r>
            <a:r>
              <a:rPr lang="zh-TW" altLang="en-US" sz="2400" b="1" dirty="0">
                <a:latin typeface="+mn-ea"/>
              </a:rPr>
              <a:t>事先溝通</a:t>
            </a:r>
            <a:r>
              <a:rPr lang="en-US" altLang="zh-TW" sz="2400" b="1" dirty="0">
                <a:latin typeface="+mn-ea"/>
              </a:rPr>
              <a:t>:</a:t>
            </a:r>
          </a:p>
          <a:p>
            <a:r>
              <a:rPr lang="zh-TW" altLang="en-US" sz="2400" dirty="0">
                <a:latin typeface="+mn-ea"/>
              </a:rPr>
              <a:t>在掃墓之前，</a:t>
            </a:r>
            <a:r>
              <a:rPr lang="en-US" altLang="zh-TW" sz="2400" dirty="0">
                <a:latin typeface="+mn-ea"/>
              </a:rPr>
              <a:t>Bob </a:t>
            </a:r>
            <a:r>
              <a:rPr lang="zh-CN" altLang="en-US" sz="2400" dirty="0">
                <a:latin typeface="+mn-ea"/>
              </a:rPr>
              <a:t>弟兄</a:t>
            </a:r>
            <a:r>
              <a:rPr lang="zh-TW" altLang="en-US" sz="2400" dirty="0">
                <a:latin typeface="+mn-ea"/>
              </a:rPr>
              <a:t>和父母私下說明：「我一定會陪同，但不能下跪。我會用祈禱和行動表達孝心。」這樣可以減少當場的衝突和尷尬。</a:t>
            </a:r>
            <a:endParaRPr 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973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C6A210-CF96-4D86-BAC8-FC61A214F95D}"/>
              </a:ext>
            </a:extLst>
          </p:cNvPr>
          <p:cNvSpPr txBox="1"/>
          <p:nvPr/>
        </p:nvSpPr>
        <p:spPr>
          <a:xfrm>
            <a:off x="952500" y="766732"/>
            <a:ext cx="62230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000" b="1" dirty="0"/>
              <a:t>靠主話語</a:t>
            </a:r>
            <a:r>
              <a:rPr lang="zh-CN" altLang="en-US" sz="2000" b="1" dirty="0"/>
              <a:t>得</a:t>
            </a:r>
            <a:r>
              <a:rPr lang="zh-TW" altLang="en-US" sz="2000" b="1" dirty="0"/>
              <a:t>堅定</a:t>
            </a:r>
            <a:endParaRPr lang="en-US" altLang="zh-TW" sz="2000" b="1" dirty="0"/>
          </a:p>
          <a:p>
            <a:endParaRPr lang="en-US" altLang="zh-TW" sz="2000" dirty="0"/>
          </a:p>
          <a:p>
            <a:r>
              <a:rPr lang="en-US" altLang="zh-TW" sz="2000" b="1" dirty="0"/>
              <a:t>2. </a:t>
            </a:r>
            <a:r>
              <a:rPr lang="zh-TW" altLang="en-US" sz="2000" b="1" dirty="0"/>
              <a:t>靠聖靈</a:t>
            </a:r>
            <a:r>
              <a:rPr lang="zh-CN" altLang="en-US" sz="2000" b="1" dirty="0"/>
              <a:t>得</a:t>
            </a:r>
            <a:r>
              <a:rPr lang="zh-TW" altLang="en-US" sz="2000" b="1" dirty="0"/>
              <a:t>膽量</a:t>
            </a:r>
            <a:endParaRPr lang="en-US" altLang="zh-TW" sz="2000" b="1" dirty="0"/>
          </a:p>
          <a:p>
            <a:endParaRPr lang="en-US" altLang="zh-CN" sz="2000" b="1" dirty="0"/>
          </a:p>
          <a:p>
            <a:r>
              <a:rPr lang="en-US" altLang="zh-TW" sz="2000" b="1" dirty="0"/>
              <a:t>3. </a:t>
            </a:r>
            <a:r>
              <a:rPr lang="zh-TW" altLang="en-US" sz="2000" b="1" dirty="0"/>
              <a:t>靠愛心化衝突</a:t>
            </a:r>
            <a:endParaRPr lang="en-US" altLang="zh-TW" sz="2000" b="1" dirty="0"/>
          </a:p>
          <a:p>
            <a:r>
              <a:rPr lang="en-US" altLang="zh-TW" sz="2000" dirty="0"/>
              <a:t>	- </a:t>
            </a:r>
            <a:r>
              <a:rPr lang="zh-TW" altLang="en-US" sz="2000" dirty="0"/>
              <a:t>孝敬並不等於「跪拜祖先」；</a:t>
            </a:r>
            <a:endParaRPr lang="en-US" altLang="zh-TW" sz="2000" dirty="0"/>
          </a:p>
          <a:p>
            <a:r>
              <a:rPr lang="en-US" altLang="zh-TW" sz="2000" dirty="0"/>
              <a:t>	- </a:t>
            </a:r>
            <a:r>
              <a:rPr lang="zh-TW" altLang="en-US" sz="2000" dirty="0"/>
              <a:t>孝敬可以是陪伴、照顧、清掃墳墓、追念祖先的美德。</a:t>
            </a:r>
            <a:endParaRPr lang="en-US" altLang="zh-TW" sz="2000" dirty="0"/>
          </a:p>
          <a:p>
            <a:r>
              <a:rPr lang="en-US" altLang="zh-TW" sz="2000" dirty="0"/>
              <a:t>	- </a:t>
            </a:r>
            <a:r>
              <a:rPr lang="zh-TW" altLang="en-US" sz="2000" dirty="0"/>
              <a:t>「用不同方式孝順」。</a:t>
            </a:r>
            <a:endParaRPr lang="en-US" altLang="zh-TW" sz="2000" dirty="0"/>
          </a:p>
          <a:p>
            <a:r>
              <a:rPr lang="en-US" altLang="zh-TW" sz="2000" dirty="0"/>
              <a:t>	-  </a:t>
            </a:r>
            <a:r>
              <a:rPr lang="zh-CN" altLang="en-US" sz="2000" dirty="0"/>
              <a:t>靠主的愛做得更好</a:t>
            </a:r>
            <a:endParaRPr lang="en-US" altLang="zh-CN" sz="2000" dirty="0"/>
          </a:p>
          <a:p>
            <a:endParaRPr lang="en-US" altLang="zh-TW" sz="2000" dirty="0"/>
          </a:p>
          <a:p>
            <a:r>
              <a:rPr lang="en-US" altLang="zh-TW" sz="2000" b="1" dirty="0"/>
              <a:t>4. </a:t>
            </a:r>
            <a:r>
              <a:rPr lang="zh-TW" altLang="en-US" sz="2000" b="1" dirty="0"/>
              <a:t>靠禱告</a:t>
            </a:r>
            <a:r>
              <a:rPr lang="zh-CN" altLang="en-US" sz="2000" b="1" dirty="0"/>
              <a:t>得保守：屬</a:t>
            </a:r>
            <a:r>
              <a:rPr lang="zh-CN" altLang="en-US" sz="2000" dirty="0"/>
              <a:t>靈</a:t>
            </a:r>
            <a:r>
              <a:rPr lang="zh-CN" altLang="en-US" sz="2000" b="1" dirty="0"/>
              <a:t>的爭戰</a:t>
            </a:r>
            <a:endParaRPr lang="en-US" altLang="zh-CN" sz="2000" b="1" dirty="0"/>
          </a:p>
          <a:p>
            <a:r>
              <a:rPr lang="en-US" altLang="zh-TW" sz="2000" dirty="0"/>
              <a:t>	</a:t>
            </a:r>
          </a:p>
          <a:p>
            <a:r>
              <a:rPr lang="en-US" altLang="zh-TW" sz="2000" b="1" dirty="0"/>
              <a:t>5. </a:t>
            </a:r>
            <a:r>
              <a:rPr lang="zh-TW" altLang="en-US" sz="2000" b="1" dirty="0"/>
              <a:t>靠群體</a:t>
            </a:r>
            <a:r>
              <a:rPr lang="zh-CN" altLang="en-US" sz="2000" b="1" dirty="0"/>
              <a:t>得</a:t>
            </a:r>
            <a:r>
              <a:rPr lang="zh-TW" altLang="en-US" sz="2000" b="1" dirty="0"/>
              <a:t>支持</a:t>
            </a:r>
            <a:r>
              <a:rPr lang="zh-CN" altLang="en-US" sz="2000" b="1" dirty="0"/>
              <a:t>：</a:t>
            </a:r>
            <a:endParaRPr lang="en-US" altLang="zh-CN" sz="2000" b="1" dirty="0"/>
          </a:p>
          <a:p>
            <a:r>
              <a:rPr lang="en-US" altLang="zh-TW" sz="2000" dirty="0"/>
              <a:t>	- </a:t>
            </a:r>
            <a:r>
              <a:rPr lang="zh-CN" altLang="en-US" sz="2000" dirty="0"/>
              <a:t>彼此</a:t>
            </a:r>
            <a:r>
              <a:rPr lang="zh-TW" altLang="en-US" sz="2000" dirty="0"/>
              <a:t>代禱，分享經歷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endParaRPr lang="en-US" sz="2000" dirty="0"/>
          </a:p>
          <a:p>
            <a:r>
              <a:rPr lang="en-US" sz="2000" dirty="0"/>
              <a:t>6. </a:t>
            </a:r>
            <a:r>
              <a:rPr lang="zh-CN" altLang="en-US" sz="2000" dirty="0"/>
              <a:t>傳福音的機會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B99211-58FA-42ED-BDD1-BCFD9BD4EBE6}"/>
              </a:ext>
            </a:extLst>
          </p:cNvPr>
          <p:cNvSpPr txBox="1"/>
          <p:nvPr/>
        </p:nvSpPr>
        <p:spPr>
          <a:xfrm>
            <a:off x="7658100" y="773996"/>
            <a:ext cx="37719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i="1" dirty="0">
                <a:solidFill>
                  <a:srgbClr val="FF0000"/>
                </a:solidFill>
              </a:rPr>
              <a:t>腓 </a:t>
            </a:r>
            <a:r>
              <a:rPr lang="en-US" altLang="zh-TW" i="1" dirty="0">
                <a:solidFill>
                  <a:srgbClr val="FF0000"/>
                </a:solidFill>
              </a:rPr>
              <a:t>4:6–7 </a:t>
            </a:r>
          </a:p>
          <a:p>
            <a:pPr algn="l"/>
            <a:r>
              <a:rPr lang="zh-CN" altLang="en-US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应当一无挂虑，只要凡事借着祷告，祈求，和感谢，将你们所要的告诉神。</a:t>
            </a:r>
            <a:br>
              <a:rPr lang="zh-CN" altLang="en-US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</a:br>
            <a:r>
              <a:rPr lang="zh-CN" altLang="en-US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神所赐出人意外的平安，必在基督耶稣里，保守你们的心怀意念。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001427-999D-4A32-8387-D8DE6985DB84}"/>
              </a:ext>
            </a:extLst>
          </p:cNvPr>
          <p:cNvSpPr txBox="1"/>
          <p:nvPr/>
        </p:nvSpPr>
        <p:spPr>
          <a:xfrm>
            <a:off x="7658100" y="2772192"/>
            <a:ext cx="40386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以</a:t>
            </a:r>
            <a:r>
              <a:rPr lang="en-US" altLang="zh-CN" i="1" dirty="0">
                <a:solidFill>
                  <a:srgbClr val="FF0000"/>
                </a:solidFill>
              </a:rPr>
              <a:t>6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10-13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我还有末了的话，你们要靠着主，倚赖他的大能大力，作刚强的人。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要穿戴神所赐的全副军装，就能抵挡魔鬼的诡计。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因我们并不是与属血气的争战，乃是与那些执政的，掌权的，管辖这幽暗世界的，以及天空属灵气的恶魔争战。（两争战原文都作摔跤）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所以要拿起神所赐的全副军装，好在磨难的日子，抵挡仇敌，并且成就了一切，还能站立得住。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9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D57B8DC-48D8-44A9-84E6-0FDBECEE10FF}"/>
              </a:ext>
            </a:extLst>
          </p:cNvPr>
          <p:cNvSpPr txBox="1"/>
          <p:nvPr/>
        </p:nvSpPr>
        <p:spPr>
          <a:xfrm>
            <a:off x="1136650" y="802839"/>
            <a:ext cx="965835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Ada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近日來到厄瓜多爾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，在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此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接觸到基督信仰，經過一段時間查經與聚會，她決定受洗歸主。然而，當她把這件事告訴父母時，卻遭到強烈反對。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父親嚴厲地說：「我們家世世代代都是拜祖先、拜觀音的，你要是去受洗，就是不認祖宗、不孝順父母！」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母親哭著說：「你這樣信洋教，會讓親戚笑話我們，你以後要是硬要去教會，就別回這個家！」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Ada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陷入極大的掙扎：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她真心愛主，渴望受洗，跟隨基督。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但她也不想失去父母的愛，更害怕撕裂家庭。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怎麽辦？？？</a:t>
            </a:r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231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1B4F781-7450-4FFC-BCE0-24E166EE6E45}"/>
              </a:ext>
            </a:extLst>
          </p:cNvPr>
          <p:cNvSpPr txBox="1"/>
          <p:nvPr/>
        </p:nvSpPr>
        <p:spPr>
          <a:xfrm>
            <a:off x="711200" y="1581488"/>
            <a:ext cx="514985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/>
              <a:t>可能的回應方式</a:t>
            </a:r>
            <a:r>
              <a:rPr lang="zh-CN" altLang="en-US" sz="2400" b="1" dirty="0"/>
              <a:t>：</a:t>
            </a:r>
            <a:endParaRPr lang="en-US" altLang="zh-CN" sz="2400" b="1" dirty="0"/>
          </a:p>
          <a:p>
            <a:endParaRPr lang="en-US" altLang="zh-CN" sz="2400" b="1" dirty="0"/>
          </a:p>
          <a:p>
            <a:pPr marL="342900" indent="-342900">
              <a:buAutoNum type="arabicPeriod"/>
            </a:pPr>
            <a:r>
              <a:rPr lang="zh-TW" altLang="en-US" sz="2400" dirty="0"/>
              <a:t>以愛心回應</a:t>
            </a:r>
            <a:r>
              <a:rPr lang="zh-CN" altLang="en-US" sz="2400" dirty="0"/>
              <a:t> </a:t>
            </a:r>
            <a:endParaRPr lang="en-US" altLang="zh-CN" sz="2400" dirty="0"/>
          </a:p>
          <a:p>
            <a:pPr marL="342900" indent="-342900">
              <a:buAutoNum type="arabicPeriod"/>
            </a:pPr>
            <a:endParaRPr lang="en-US" altLang="zh-CN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讓父母看見信主後的改變。</a:t>
            </a:r>
            <a:endParaRPr lang="en-US" altLang="zh-TW" sz="2400" dirty="0"/>
          </a:p>
          <a:p>
            <a:pPr marL="342900" indent="-342900">
              <a:buAutoNum type="arabicPeriod"/>
            </a:pP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隱秘中持守信仰</a:t>
            </a:r>
            <a:endParaRPr lang="en-US" altLang="zh-TW" sz="2400" dirty="0"/>
          </a:p>
          <a:p>
            <a:pPr marL="342900" indent="-342900">
              <a:buAutoNum type="arabicPeriod"/>
            </a:pPr>
            <a:endParaRPr lang="en-US" altLang="zh-CN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尋找教會支持</a:t>
            </a:r>
            <a:endParaRPr lang="en-US" altLang="zh-TW" sz="2400" dirty="0"/>
          </a:p>
          <a:p>
            <a:pPr marL="342900" indent="-342900">
              <a:buAutoNum type="arabicPeriod"/>
            </a:pP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安排適合的時機與父母對話。</a:t>
            </a:r>
            <a:endParaRPr lang="en-US" altLang="zh-TW" sz="2400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351A54-EF5B-4AB9-9074-A740EBB35740}"/>
              </a:ext>
            </a:extLst>
          </p:cNvPr>
          <p:cNvSpPr txBox="1"/>
          <p:nvPr/>
        </p:nvSpPr>
        <p:spPr>
          <a:xfrm>
            <a:off x="6019800" y="1769070"/>
            <a:ext cx="5638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以</a:t>
            </a:r>
            <a:r>
              <a:rPr lang="en-US" altLang="zh-CN" i="1" dirty="0">
                <a:solidFill>
                  <a:srgbClr val="FF0000"/>
                </a:solidFill>
              </a:rPr>
              <a:t>6:1-3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你们作儿女的，要在主里听从父母，这是理所当然的。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要孝敬父母，使你得福，在世长寿。这是第一条带应许的诫命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D69E20-339A-4E4E-A790-23589FA29CEB}"/>
              </a:ext>
            </a:extLst>
          </p:cNvPr>
          <p:cNvSpPr txBox="1"/>
          <p:nvPr/>
        </p:nvSpPr>
        <p:spPr>
          <a:xfrm>
            <a:off x="5975350" y="3199884"/>
            <a:ext cx="5638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i="1" dirty="0">
                <a:solidFill>
                  <a:srgbClr val="FF0000"/>
                </a:solidFill>
              </a:rPr>
              <a:t>徒</a:t>
            </a:r>
            <a:r>
              <a:rPr lang="en-US" altLang="zh-TW" i="1" dirty="0">
                <a:solidFill>
                  <a:srgbClr val="FF0000"/>
                </a:solidFill>
              </a:rPr>
              <a:t>5:29</a:t>
            </a:r>
            <a:r>
              <a:rPr lang="zh-TW" altLang="en-US" i="1" dirty="0">
                <a:solidFill>
                  <a:srgbClr val="FF0000"/>
                </a:solidFill>
              </a:rPr>
              <a:t>：</a:t>
            </a:r>
            <a:endParaRPr lang="en-US" altLang="zh-TW" i="1" dirty="0">
              <a:solidFill>
                <a:srgbClr val="FF0000"/>
              </a:solidFill>
            </a:endParaRPr>
          </a:p>
          <a:p>
            <a:r>
              <a:rPr lang="zh-CN" altLang="en-US" b="1" i="0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彼得和众使徒回答说，顺从神，不顺从人，是应当的。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E7A8BC-03FC-4051-9500-EEA38C5B3A0F}"/>
              </a:ext>
            </a:extLst>
          </p:cNvPr>
          <p:cNvSpPr txBox="1"/>
          <p:nvPr/>
        </p:nvSpPr>
        <p:spPr>
          <a:xfrm>
            <a:off x="5975350" y="4159588"/>
            <a:ext cx="5334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彼前</a:t>
            </a:r>
            <a:r>
              <a:rPr lang="en-US" altLang="zh-CN" i="1" dirty="0">
                <a:solidFill>
                  <a:srgbClr val="FF0000"/>
                </a:solidFill>
              </a:rPr>
              <a:t>3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1-2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你们作妻子的，要顺服自己的丈夫。这样，若有不信从道理的丈夫，他们虽然不听道，也可以因妻子的品行被感化过来。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这正是因看见你们有贞洁的品行，和敬畏的心。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74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5D899C5-BC19-4FE4-9ABF-8AA29A2153E6}"/>
              </a:ext>
            </a:extLst>
          </p:cNvPr>
          <p:cNvSpPr txBox="1"/>
          <p:nvPr/>
        </p:nvSpPr>
        <p:spPr>
          <a:xfrm>
            <a:off x="539750" y="750828"/>
            <a:ext cx="605155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Bob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是一位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虔誠的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基督徒，他的大學摯友林教授是一位國學大師，精通儒釋道經典，常在各地講學，弟子眾多。兩人關係深厚，常常一同討論人生、哲學與文化。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某天，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 Bob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邀請林教授參加教會福音聚會，林教授卻當場冷笑：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Bob 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，你讀過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論語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》《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中庸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》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卻去信洋教？這是棄本逐末！中國文化強調‘孝、忠、禮、義’，哪裡不比你們的聖經高明？你若真把基督信仰當作正道，那就是否定祖宗、否定中華文化，也等於否定我！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Bob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愣住了。他非常尊敬林教授，也不願失去這段友誼，但心裡清楚自己已經立志跟隨基督。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怎麽辦？？？</a:t>
            </a:r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7B7E50-8EA1-4109-9C04-93FBAC8A5B08}"/>
              </a:ext>
            </a:extLst>
          </p:cNvPr>
          <p:cNvSpPr txBox="1"/>
          <p:nvPr/>
        </p:nvSpPr>
        <p:spPr>
          <a:xfrm>
            <a:off x="7054850" y="753239"/>
            <a:ext cx="4597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約</a:t>
            </a:r>
            <a:r>
              <a:rPr lang="en-US" altLang="zh-CN" i="1" dirty="0">
                <a:solidFill>
                  <a:srgbClr val="FF0000"/>
                </a:solidFill>
              </a:rPr>
              <a:t>15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18-19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世人若恨你们，你们知道（或作该知道）恨你们以先，已经恨我了。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你们若属世界，世界必爱属自己的。只因你们不属世界。乃是我从世界中拣选了你们，所以世界就恨你们。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EB105D-0CC1-48AF-BF98-FE09C713D898}"/>
              </a:ext>
            </a:extLst>
          </p:cNvPr>
          <p:cNvSpPr txBox="1"/>
          <p:nvPr/>
        </p:nvSpPr>
        <p:spPr>
          <a:xfrm>
            <a:off x="7054850" y="2552015"/>
            <a:ext cx="46863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林前</a:t>
            </a:r>
            <a:r>
              <a:rPr lang="en-US" altLang="zh-CN" i="1" dirty="0">
                <a:solidFill>
                  <a:srgbClr val="FF0000"/>
                </a:solidFill>
              </a:rPr>
              <a:t>1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20-23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智慧人在哪里？文士在哪里？这世上的辩士在哪里？神岂不是叫这世上的智慧变成愚拙吗？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b="1" dirty="0">
                <a:solidFill>
                  <a:srgbClr val="FF0000"/>
                </a:solidFill>
              </a:rPr>
              <a:t>世人凭自己的智慧，既不认识神，神就乐意用人所当作愚拙的道理，拯救那些信的人。这就是神的智慧了。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犹太人是要神迹，希利尼人是求智慧。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我们却是传钉十字架的基督，在犹太人为绊脚石，在外邦人为愚拙。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27EAC7-EC12-4A15-B133-758F0CF43BA1}"/>
              </a:ext>
            </a:extLst>
          </p:cNvPr>
          <p:cNvSpPr txBox="1"/>
          <p:nvPr/>
        </p:nvSpPr>
        <p:spPr>
          <a:xfrm>
            <a:off x="7054850" y="5458787"/>
            <a:ext cx="4597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可</a:t>
            </a:r>
            <a:r>
              <a:rPr lang="en-US" altLang="zh-CN" i="1" dirty="0">
                <a:solidFill>
                  <a:srgbClr val="FF0000"/>
                </a:solidFill>
              </a:rPr>
              <a:t>8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38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凡在这淫乱罪恶的世代，把我和我的道当作可耻的，人子在他父的荣耀里，同圣天使降临的时候，也要把那人当作可耻的。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53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473510C-C6E0-475D-AC5A-E1E69B5F4DAF}"/>
              </a:ext>
            </a:extLst>
          </p:cNvPr>
          <p:cNvSpPr txBox="1"/>
          <p:nvPr/>
        </p:nvSpPr>
        <p:spPr>
          <a:xfrm>
            <a:off x="1257300" y="811937"/>
            <a:ext cx="35052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/>
              <a:t>可能的回應</a:t>
            </a:r>
            <a:endParaRPr lang="en-US" altLang="zh-TW" sz="2400" b="1" dirty="0"/>
          </a:p>
          <a:p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以尊重表達立場</a:t>
            </a:r>
            <a:r>
              <a:rPr lang="zh-CN" altLang="en-US" sz="2400" dirty="0"/>
              <a:t>：</a:t>
            </a:r>
            <a:endParaRPr lang="en-US" altLang="zh-CN" sz="2400" dirty="0"/>
          </a:p>
          <a:p>
            <a:pPr marL="342900" indent="-342900">
              <a:buAutoNum type="arabicPeriod"/>
            </a:pP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以生命作見證</a:t>
            </a:r>
            <a:r>
              <a:rPr lang="zh-CN" altLang="en-US" sz="2400" dirty="0"/>
              <a:t>：</a:t>
            </a:r>
            <a:endParaRPr lang="en-US" altLang="zh-CN" sz="2400" dirty="0"/>
          </a:p>
          <a:p>
            <a:pPr marL="342900" indent="-342900">
              <a:buAutoNum type="arabicPeriod"/>
            </a:pP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以禱告倚靠主</a:t>
            </a:r>
            <a:r>
              <a:rPr lang="zh-CN" altLang="en-US" sz="2400" dirty="0"/>
              <a:t>：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BE40F-6FC0-4241-9428-EC5BEE001361}"/>
              </a:ext>
            </a:extLst>
          </p:cNvPr>
          <p:cNvSpPr txBox="1"/>
          <p:nvPr/>
        </p:nvSpPr>
        <p:spPr>
          <a:xfrm>
            <a:off x="5321300" y="811937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彼前</a:t>
            </a:r>
            <a:r>
              <a:rPr lang="en-US" altLang="zh-CN" i="1" dirty="0">
                <a:solidFill>
                  <a:srgbClr val="FF0000"/>
                </a:solidFill>
              </a:rPr>
              <a:t>3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14-15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你们就是为义受苦，也是有福的。不要怕人的威吓，也不要惊慌（的威吓或作所怕的）。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只要心里尊主基督为圣。有人问你们心中盼望的缘由，就要常作准备，以温柔敬畏的心回答各人。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516C3B-3AB9-4F96-BA74-CCCE533A7178}"/>
              </a:ext>
            </a:extLst>
          </p:cNvPr>
          <p:cNvSpPr txBox="1"/>
          <p:nvPr/>
        </p:nvSpPr>
        <p:spPr>
          <a:xfrm>
            <a:off x="5321300" y="2445435"/>
            <a:ext cx="5613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歌</a:t>
            </a:r>
            <a:r>
              <a:rPr lang="en-US" altLang="zh-CN" i="1" dirty="0">
                <a:solidFill>
                  <a:srgbClr val="FF0000"/>
                </a:solidFill>
              </a:rPr>
              <a:t>4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6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你们的言语要常常带着和气，好像用盐调和，就可知道该怎样回答各人。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1BC302-E4B0-4944-A5AB-D13F91F6B65B}"/>
              </a:ext>
            </a:extLst>
          </p:cNvPr>
          <p:cNvSpPr txBox="1"/>
          <p:nvPr/>
        </p:nvSpPr>
        <p:spPr>
          <a:xfrm>
            <a:off x="5270500" y="3489236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太</a:t>
            </a:r>
            <a:r>
              <a:rPr lang="en-US" altLang="zh-CN" i="1" dirty="0">
                <a:solidFill>
                  <a:srgbClr val="FF0000"/>
                </a:solidFill>
              </a:rPr>
              <a:t>5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16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人点灯，不放在斗底下，是放在灯台上，就照亮一家的人。你们的光也当这样照在人前，叫他们看见你们的好行为，便将荣耀归给你们在天上的父。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282084-0A65-45D8-89C8-08F3B387A82C}"/>
              </a:ext>
            </a:extLst>
          </p:cNvPr>
          <p:cNvSpPr txBox="1"/>
          <p:nvPr/>
        </p:nvSpPr>
        <p:spPr>
          <a:xfrm>
            <a:off x="5213350" y="4936342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彼前</a:t>
            </a:r>
            <a:r>
              <a:rPr lang="en-US" altLang="zh-CN" i="1" dirty="0">
                <a:solidFill>
                  <a:srgbClr val="FF0000"/>
                </a:solidFill>
              </a:rPr>
              <a:t>2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12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你们在外邦人中，应当品行端正，叫那些毁谤你们是作恶的，因看见你们的好行为，便在鉴察的日子（鉴察或作眷顾），归荣耀给神。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9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3AD1658-B49E-49E8-B303-A49CFA2C49F0}"/>
              </a:ext>
            </a:extLst>
          </p:cNvPr>
          <p:cNvSpPr txBox="1"/>
          <p:nvPr/>
        </p:nvSpPr>
        <p:spPr>
          <a:xfrm>
            <a:off x="387350" y="396439"/>
            <a:ext cx="60960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劉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醫師是一名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資深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的醫師，在醫學院時期和室友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大王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成為好朋友。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大王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是一位堅定的無神論者，受科學訓練深厚，認為所有事物都能用物理、化學和生物學解釋。某天兩人聚餐時，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劉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醫師提到自己最近參加教會聚會、準備受洗。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大王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立刻皺眉：「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劉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醫師，你不是一向相信實證科學嗎？怎麼會去信上帝？難道你覺得禱告能比藥物、比實驗室數據更可靠？我實在無法接受你居然會走上迷信的路！」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劉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醫師感到很受傷，他珍惜這段友誼，但卻被朋友否定理性與人格，甚至覺得信仰被污名化為「迷信」。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劉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醫師希望被朋友理解與尊重，但現實卻是被嘲諷或否定。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怎麽辦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???</a:t>
            </a:r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FBEAC1-9B40-4043-8CF5-82F30094D60C}"/>
              </a:ext>
            </a:extLst>
          </p:cNvPr>
          <p:cNvSpPr txBox="1"/>
          <p:nvPr/>
        </p:nvSpPr>
        <p:spPr>
          <a:xfrm>
            <a:off x="7042150" y="745759"/>
            <a:ext cx="48577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林前</a:t>
            </a:r>
            <a:r>
              <a:rPr lang="en-US" altLang="zh-CN" i="1" dirty="0">
                <a:solidFill>
                  <a:srgbClr val="FF0000"/>
                </a:solidFill>
              </a:rPr>
              <a:t>1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18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因为十字架的道理，在那灭亡的人为愚拙。在我们得救的人却为神的大能。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059EDC-A330-44FB-B165-6D34E79E4AE4}"/>
              </a:ext>
            </a:extLst>
          </p:cNvPr>
          <p:cNvSpPr txBox="1"/>
          <p:nvPr/>
        </p:nvSpPr>
        <p:spPr>
          <a:xfrm>
            <a:off x="7042150" y="2131358"/>
            <a:ext cx="4584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希</a:t>
            </a:r>
            <a:r>
              <a:rPr lang="en-US" altLang="zh-CN" i="1" dirty="0">
                <a:solidFill>
                  <a:srgbClr val="FF0000"/>
                </a:solidFill>
              </a:rPr>
              <a:t>11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信就是所望之事的实底，是未见之事的确据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A3D11-F3EB-4AC0-9B85-14378C493400}"/>
              </a:ext>
            </a:extLst>
          </p:cNvPr>
          <p:cNvSpPr txBox="1"/>
          <p:nvPr/>
        </p:nvSpPr>
        <p:spPr>
          <a:xfrm>
            <a:off x="7042150" y="3096220"/>
            <a:ext cx="48133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彼后</a:t>
            </a:r>
            <a:r>
              <a:rPr lang="en-US" altLang="zh-CN" i="1" dirty="0">
                <a:solidFill>
                  <a:srgbClr val="FF0000"/>
                </a:solidFill>
              </a:rPr>
              <a:t>1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16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我们从前，将我们主耶稣基督的大能，和他降临的事，告诉你们，并不是随从乖巧捏造的虚言，乃是亲眼见过他的威荣。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AC6F3E-AFC7-4E4A-A978-166FF5E51E1B}"/>
              </a:ext>
            </a:extLst>
          </p:cNvPr>
          <p:cNvSpPr txBox="1"/>
          <p:nvPr/>
        </p:nvSpPr>
        <p:spPr>
          <a:xfrm>
            <a:off x="6997700" y="4580236"/>
            <a:ext cx="49466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約一</a:t>
            </a:r>
            <a:r>
              <a:rPr lang="en-US" altLang="zh-CN" i="1" dirty="0">
                <a:solidFill>
                  <a:srgbClr val="FF0000"/>
                </a:solidFill>
              </a:rPr>
              <a:t>5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20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我们也知道神的儿子已经来到，且将智慧赐给我们，使我们认识那位真实的，我们也在那位真实的里面，就是在他儿子耶稣基督里面。这是真神，也是永生。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47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BFBF21-C8B1-4F5D-85F8-6AC4814EA228}"/>
              </a:ext>
            </a:extLst>
          </p:cNvPr>
          <p:cNvSpPr txBox="1"/>
          <p:nvPr/>
        </p:nvSpPr>
        <p:spPr>
          <a:xfrm>
            <a:off x="901700" y="888137"/>
            <a:ext cx="58039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/>
              <a:t>可能的回應</a:t>
            </a:r>
            <a:endParaRPr lang="en-US" altLang="zh-TW" sz="2000" b="1" dirty="0"/>
          </a:p>
          <a:p>
            <a:endParaRPr lang="en-US" altLang="zh-TW" sz="2000" b="1" dirty="0"/>
          </a:p>
          <a:p>
            <a:pPr marL="342900" indent="-342900">
              <a:buAutoNum type="arabicPeriod"/>
            </a:pPr>
            <a:r>
              <a:rPr lang="zh-TW" altLang="en-US" sz="2000" b="1" dirty="0"/>
              <a:t>不急於爭辯</a:t>
            </a:r>
            <a:r>
              <a:rPr lang="zh-CN" altLang="en-US" sz="2000" b="1" dirty="0"/>
              <a:t>：</a:t>
            </a:r>
            <a:endParaRPr lang="en-US" altLang="zh-CN" sz="2000" b="1" dirty="0"/>
          </a:p>
          <a:p>
            <a:pPr lvl="1"/>
            <a:r>
              <a:rPr lang="en-US" altLang="zh-TW" sz="2000" dirty="0"/>
              <a:t>	</a:t>
            </a:r>
            <a:r>
              <a:rPr lang="zh-TW" altLang="en-US" sz="2000" dirty="0"/>
              <a:t>「我仍然相信科學的價值，但我也體會到科學回答不了生命的全部問題，比如死亡、愛與意義。」</a:t>
            </a:r>
            <a:endParaRPr lang="en-US" altLang="zh-TW" sz="2000" dirty="0"/>
          </a:p>
          <a:p>
            <a:pPr marL="342900" indent="-342900">
              <a:buAutoNum type="arabicPeriod"/>
            </a:pP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b="1" dirty="0"/>
              <a:t>分享個人經歷</a:t>
            </a:r>
            <a:r>
              <a:rPr lang="zh-CN" altLang="en-US" sz="2000" b="1" dirty="0"/>
              <a:t>：</a:t>
            </a:r>
            <a:endParaRPr lang="en-US" altLang="zh-CN" sz="2000" b="1" dirty="0"/>
          </a:p>
          <a:p>
            <a:r>
              <a:rPr lang="en-US" altLang="zh-TW" sz="2000" dirty="0"/>
              <a:t>	</a:t>
            </a:r>
            <a:r>
              <a:rPr lang="zh-TW" altLang="en-US" sz="2000" dirty="0"/>
              <a:t>「在面對病人無法醫治、死亡臨近時，我找到的盼望，不是藥物，而是耶穌基督。」</a:t>
            </a:r>
            <a:endParaRPr lang="en-US" altLang="zh-TW" sz="2000" dirty="0"/>
          </a:p>
          <a:p>
            <a:pPr marL="342900" indent="-342900">
              <a:buAutoNum type="arabicPeriod"/>
            </a:pPr>
            <a:endParaRPr lang="en-US" altLang="zh-TW" sz="2000" dirty="0"/>
          </a:p>
          <a:p>
            <a:r>
              <a:rPr lang="en-US" altLang="zh-TW" sz="2000" dirty="0"/>
              <a:t>3</a:t>
            </a:r>
            <a:r>
              <a:rPr lang="en-US" altLang="zh-TW" sz="2000" b="1" dirty="0"/>
              <a:t>.    </a:t>
            </a:r>
            <a:r>
              <a:rPr lang="zh-TW" altLang="en-US" sz="2000" b="1" dirty="0"/>
              <a:t>以愛守住友誼</a:t>
            </a:r>
            <a:r>
              <a:rPr lang="zh-CN" altLang="en-US" sz="2000" b="1" dirty="0"/>
              <a:t>：</a:t>
            </a:r>
            <a:endParaRPr lang="en-US" altLang="zh-TW" sz="2000" b="1" dirty="0"/>
          </a:p>
          <a:p>
            <a:pPr lvl="1"/>
            <a:r>
              <a:rPr lang="en-US" altLang="zh-TW" sz="2000" dirty="0"/>
              <a:t>	</a:t>
            </a:r>
            <a:r>
              <a:rPr lang="zh-TW" altLang="en-US" sz="2000" dirty="0"/>
              <a:t>持續以真誠、關心和良好品格作見證。</a:t>
            </a:r>
            <a:endParaRPr lang="en-US" altLang="zh-TW" sz="2000" dirty="0"/>
          </a:p>
          <a:p>
            <a:pPr lvl="1"/>
            <a:endParaRPr lang="en-US" altLang="zh-TW" sz="2000" dirty="0"/>
          </a:p>
          <a:p>
            <a:r>
              <a:rPr lang="en-US" altLang="zh-TW" sz="2000" b="1" dirty="0"/>
              <a:t>4.   </a:t>
            </a:r>
            <a:r>
              <a:rPr lang="zh-TW" altLang="en-US" sz="2000" b="1" dirty="0"/>
              <a:t>倚靠禱告</a:t>
            </a:r>
            <a:endParaRPr 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9A58F-952C-437F-B6D3-60181D3905A0}"/>
              </a:ext>
            </a:extLst>
          </p:cNvPr>
          <p:cNvSpPr txBox="1"/>
          <p:nvPr/>
        </p:nvSpPr>
        <p:spPr>
          <a:xfrm>
            <a:off x="7327900" y="1480235"/>
            <a:ext cx="43053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1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罗</a:t>
            </a:r>
            <a:r>
              <a:rPr lang="en-US" altLang="zh-CN" b="0" i="1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1</a:t>
            </a:r>
            <a:r>
              <a:rPr lang="zh-CN" altLang="en-US" b="0" i="1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：</a:t>
            </a:r>
            <a:r>
              <a:rPr lang="en-US" altLang="zh-CN" b="0" i="1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20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自从造天地以来，神的永能和神性是明明可知的，虽是眼不能见，但借着所造之物，就可以晓得，叫人无可推诿。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860E43-5C4F-48A0-AC5C-D74AC0390CFA}"/>
              </a:ext>
            </a:extLst>
          </p:cNvPr>
          <p:cNvSpPr txBox="1"/>
          <p:nvPr/>
        </p:nvSpPr>
        <p:spPr>
          <a:xfrm>
            <a:off x="7327900" y="2873295"/>
            <a:ext cx="4279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詩</a:t>
            </a:r>
            <a:r>
              <a:rPr lang="en-US" altLang="zh-CN" i="1" dirty="0">
                <a:solidFill>
                  <a:srgbClr val="FF0000"/>
                </a:solidFill>
              </a:rPr>
              <a:t>19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1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诸天述说神的荣耀，穹苍传扬他的手段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713319-7A67-4147-8B5B-F112C1874A3A}"/>
              </a:ext>
            </a:extLst>
          </p:cNvPr>
          <p:cNvSpPr txBox="1"/>
          <p:nvPr/>
        </p:nvSpPr>
        <p:spPr>
          <a:xfrm>
            <a:off x="7327900" y="3757136"/>
            <a:ext cx="43624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solidFill>
                  <a:srgbClr val="FF0000"/>
                </a:solidFill>
              </a:rPr>
              <a:t>約</a:t>
            </a:r>
            <a:r>
              <a:rPr lang="en-US" altLang="zh-CN" i="1" dirty="0">
                <a:solidFill>
                  <a:srgbClr val="FF0000"/>
                </a:solidFill>
              </a:rPr>
              <a:t>11</a:t>
            </a:r>
            <a:r>
              <a:rPr lang="zh-CN" altLang="en-US" i="1" dirty="0">
                <a:solidFill>
                  <a:srgbClr val="FF0000"/>
                </a:solidFill>
              </a:rPr>
              <a:t>：</a:t>
            </a:r>
            <a:r>
              <a:rPr lang="en-US" altLang="zh-CN" i="1" dirty="0">
                <a:solidFill>
                  <a:srgbClr val="FF0000"/>
                </a:solidFill>
              </a:rPr>
              <a:t>25-26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耶稣对他说，复活在我，生命也在我。信我的人，虽然死了，也必复活。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凡活着信我的人，必永远不死。你信这话吗？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52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4590</Words>
  <Application>Microsoft Office PowerPoint</Application>
  <PresentationFormat>Widescreen</PresentationFormat>
  <Paragraphs>232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等线</vt:lpstr>
      <vt:lpstr>HeiTi TC</vt:lpstr>
      <vt:lpstr>KaiTi</vt:lpstr>
      <vt:lpstr>新細明體</vt:lpstr>
      <vt:lpstr>Arial</vt:lpstr>
      <vt:lpstr>Calibri</vt:lpstr>
      <vt:lpstr>Calibri Light</vt:lpstr>
      <vt:lpstr>Roboto Condensed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基督教與新紀元運動對照表</vt:lpstr>
      <vt:lpstr>基督教與新紀元運動對照表</vt:lpstr>
      <vt:lpstr>PowerPoint Presentation</vt:lpstr>
      <vt:lpstr> 耶穌說：我就是道路、真理、生命，若不藉着我，沒有人能到父那裏去。（約14：6）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CHENG</dc:creator>
  <cp:lastModifiedBy>YU CHENG</cp:lastModifiedBy>
  <cp:revision>15</cp:revision>
  <dcterms:created xsi:type="dcterms:W3CDTF">2025-07-10T06:05:27Z</dcterms:created>
  <dcterms:modified xsi:type="dcterms:W3CDTF">2025-08-27T14:13:53Z</dcterms:modified>
</cp:coreProperties>
</file>