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97" r:id="rId4"/>
    <p:sldId id="294" r:id="rId5"/>
    <p:sldId id="298" r:id="rId6"/>
    <p:sldId id="299" r:id="rId7"/>
    <p:sldId id="300" r:id="rId8"/>
    <p:sldId id="257" r:id="rId9"/>
    <p:sldId id="301" r:id="rId10"/>
    <p:sldId id="274" r:id="rId11"/>
    <p:sldId id="275" r:id="rId12"/>
    <p:sldId id="281" r:id="rId13"/>
    <p:sldId id="282" r:id="rId14"/>
    <p:sldId id="283" r:id="rId15"/>
    <p:sldId id="284" r:id="rId16"/>
    <p:sldId id="277" r:id="rId17"/>
    <p:sldId id="280" r:id="rId18"/>
    <p:sldId id="279" r:id="rId19"/>
    <p:sldId id="278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5" r:id="rId30"/>
    <p:sldId id="296" r:id="rId31"/>
    <p:sldId id="263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3C835-1B0E-4CD6-A010-2FBFC4808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80FCD6-F70E-4CF6-87FA-10C7271EF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8875C-D275-4966-AABC-666A33CF7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BC373-AEEF-46E0-9F9D-7BE33ACD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2B745-F293-49BD-9610-AF381A7E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0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327AE-3AB6-4DF4-9535-4327E5652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308E3E-BFDC-4C05-B70B-A1D3DCC15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F2F31-E689-4C7C-889B-D74D828AC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6113B-806F-4FC3-9844-F95CA8EC2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8D0B9-F080-4620-B585-207CB20B8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0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35EC0F-E953-4B0A-BEEC-89AE75E98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4B928-D1C0-4C99-85A3-FAA473EF4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BB34A-A7DE-4D58-8F1A-401D8263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6DA0A-E1DF-4D78-A325-B52EAF7D4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4906B-FD85-43E6-B124-36663606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4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70CB7-B91A-40E4-AF8A-22704A578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C1EEA-0E9B-45E0-9EBF-B856ED188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35274-EC88-4A14-819A-D2CD4164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A1D9-9C16-4379-AB66-FA4D63FF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F8551-47C9-4845-8E67-846C2E98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9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2F6BA-95BD-4548-A39D-96707EA3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25DC8-2609-42BB-BFA4-2095C26F6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AB849-0571-4975-BE80-5A5EA6CAE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272A1-300A-43AE-8E4A-7E95A9314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66536-3C47-4126-BBBD-B7D54F5F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7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88B75-AE35-4871-80FF-76943010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256F3-CF8E-4C14-801E-AD18FB57C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C50A7-DB95-4AE6-AF3C-C120B108B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54FE5-C0DE-4DFE-97A8-E1B2DB79E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5D3BD-8473-4518-ADD2-8848B7266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B4CCC-A97D-4A13-BF7F-B1B4BE13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3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E195F-19B5-4BA0-B86A-CFF721E34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C7536-BEAE-42DD-8D79-428294E72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3D91CB-EDCE-4E60-8C15-350E770F8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4D902-A179-4637-A8BE-F24B46675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E0EE51-7939-491D-9B2C-099AA8588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55E24-501C-4A53-9539-1BA6F2954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D02705-3E99-4E70-BA91-FAA021C8B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C79A00-6371-48A5-A9A8-FF0D3442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29069-1C67-4645-9F08-1FF2F85F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4EFEE5-B344-44D7-9E88-0D86FEF8D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E0CE-5B40-4027-A863-74B3CC506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550DF-256C-4870-9D9E-C2143DB85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3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6698AC-E2DE-45AD-B602-6B0D88F0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2FEB-5C95-4121-BE7A-4C63177D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0F628-D876-4537-B916-F981F787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3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9EFFC-8C2F-413E-9EB8-DD87ACB0C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FCA94-8BC7-4440-820B-6BE19055B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0AE74-C22A-43AF-95C2-CFCAAA8E1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E0CBD-3D5F-4B58-AC6F-1DE2BE2AD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51177-F5BC-4DA1-B73D-A628822A5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ADA11-6AAF-4378-B0DF-49199B0C7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8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46E4A-6350-4BAB-81F2-0F2E9470D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507CB-12A4-4FAC-8BEA-90C2F1BE6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ED3D2-9EF0-4DD6-9D06-FE7E65712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5876A-E00D-403F-8BAC-06600E20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70D2B-292D-48E2-A5BE-D417CCC9F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F4D31-78A6-4CA3-975A-6C03724B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8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F0443-4B40-4865-BCE8-3B90C4BD8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ADD5A-B43F-492A-B752-978BDD6CC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DDC4B-5DC5-4016-8F6F-F431C635C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C2738-556C-4DB4-8834-348390648075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F9989-52B9-4C05-B005-B5C98541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AB383-0185-4570-B91E-B245A1600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7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0438-2746-41A8-BE99-A3C6F866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282825"/>
            <a:ext cx="10515600" cy="1000125"/>
          </a:xfrm>
        </p:spPr>
        <p:txBody>
          <a:bodyPr>
            <a:normAutofit fontScale="90000"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除他以外、别无拯救．因为在天下人间、没有赐下别的名、我们可以靠着得救。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(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徒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4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12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）</a:t>
            </a:r>
            <a:endParaRPr 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95061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基督教與佛教比較表</a:t>
            </a:r>
            <a:endParaRPr lang="en-US" sz="2800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A215DEE-D565-4131-8C5F-ABA44CDB7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899846"/>
              </p:ext>
            </p:extLst>
          </p:nvPr>
        </p:nvGraphicFramePr>
        <p:xfrm>
          <a:off x="698500" y="844369"/>
          <a:ext cx="10941051" cy="5637690"/>
        </p:xfrm>
        <a:graphic>
          <a:graphicData uri="http://schemas.openxmlformats.org/drawingml/2006/table">
            <a:tbl>
              <a:tblPr/>
              <a:tblGrid>
                <a:gridCol w="1898650">
                  <a:extLst>
                    <a:ext uri="{9D8B030D-6E8A-4147-A177-3AD203B41FA5}">
                      <a16:colId xmlns:a16="http://schemas.microsoft.com/office/drawing/2014/main" val="2424391725"/>
                    </a:ext>
                  </a:extLst>
                </a:gridCol>
                <a:gridCol w="4610100">
                  <a:extLst>
                    <a:ext uri="{9D8B030D-6E8A-4147-A177-3AD203B41FA5}">
                      <a16:colId xmlns:a16="http://schemas.microsoft.com/office/drawing/2014/main" val="1505776292"/>
                    </a:ext>
                  </a:extLst>
                </a:gridCol>
                <a:gridCol w="4432301">
                  <a:extLst>
                    <a:ext uri="{9D8B030D-6E8A-4147-A177-3AD203B41FA5}">
                      <a16:colId xmlns:a16="http://schemas.microsoft.com/office/drawing/2014/main" val="3332297322"/>
                    </a:ext>
                  </a:extLst>
                </a:gridCol>
              </a:tblGrid>
              <a:tr h="254991">
                <a:tc>
                  <a:txBody>
                    <a:bodyPr/>
                    <a:lstStyle/>
                    <a:p>
                      <a:r>
                        <a:rPr lang="zh-CN" altLang="en-US" sz="1800" b="1" i="1" dirty="0"/>
                        <a:t>項目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b="1" i="1" dirty="0"/>
                        <a:t>基督教 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b="1" i="1" dirty="0"/>
                        <a:t>佛教 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759496"/>
                  </a:ext>
                </a:extLst>
              </a:tr>
              <a:tr h="446922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創始人</a:t>
                      </a:r>
                      <a:endParaRPr lang="zh-CN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耶穌基督（主張自己是神的兒子與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救主</a:t>
                      </a:r>
                      <a:r>
                        <a:rPr lang="zh-TW" altLang="en-US" sz="1800" dirty="0"/>
                        <a:t>）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釋迦牟尼（喬達摩</a:t>
                      </a:r>
                      <a:r>
                        <a:rPr lang="en-US" altLang="zh-TW" sz="1800" dirty="0"/>
                        <a:t>·</a:t>
                      </a:r>
                      <a:r>
                        <a:rPr lang="zh-TW" altLang="en-US" sz="1800" dirty="0"/>
                        <a:t>悉達多，自稱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覺悟者</a:t>
                      </a:r>
                      <a:r>
                        <a:rPr lang="zh-TW" altLang="en-US" sz="1800" dirty="0"/>
                        <a:t>）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25670"/>
                  </a:ext>
                </a:extLst>
              </a:tr>
              <a:tr h="254991">
                <a:tc>
                  <a:txBody>
                    <a:bodyPr/>
                    <a:lstStyle/>
                    <a:p>
                      <a:r>
                        <a:rPr lang="zh-TW" altLang="en-US" sz="1800" b="1"/>
                        <a:t>創始時間地點</a:t>
                      </a:r>
                      <a:endParaRPr lang="zh-TW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約主後 </a:t>
                      </a:r>
                      <a:r>
                        <a:rPr lang="en-US" altLang="zh-TW" sz="1800"/>
                        <a:t>1 </a:t>
                      </a:r>
                      <a:r>
                        <a:rPr lang="zh-TW" altLang="en-US" sz="1800"/>
                        <a:t>世紀，巴勒斯坦地區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約主前 </a:t>
                      </a:r>
                      <a:r>
                        <a:rPr lang="en-US" altLang="zh-TW" sz="1800"/>
                        <a:t>5 </a:t>
                      </a:r>
                      <a:r>
                        <a:rPr lang="zh-TW" altLang="en-US" sz="1800"/>
                        <a:t>世紀，印度北部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405605"/>
                  </a:ext>
                </a:extLst>
              </a:tr>
              <a:tr h="446922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最高權威</a:t>
                      </a:r>
                      <a:endParaRPr lang="zh-CN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獨一真神（上帝）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無人格神，重因果輪迴，宇宙無創造者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398758"/>
                  </a:ext>
                </a:extLst>
              </a:tr>
              <a:tr h="446922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核心教義</a:t>
                      </a:r>
                      <a:endParaRPr lang="zh-CN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三位一體神、道成肉身、十字架救恩、恩典與信心得救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四聖諦、八正道、無常、無我、涅槃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579485"/>
                  </a:ext>
                </a:extLst>
              </a:tr>
              <a:tr h="446922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救贖觀</a:t>
                      </a:r>
                      <a:endParaRPr lang="zh-CN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耶穌替人類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贖罪</a:t>
                      </a:r>
                      <a:r>
                        <a:rPr lang="zh-TW" altLang="en-US" sz="1800" dirty="0"/>
                        <a:t>，信靠耶穌得永生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自我</a:t>
                      </a:r>
                      <a:r>
                        <a:rPr lang="zh-TW" altLang="en-US" sz="1800" dirty="0"/>
                        <a:t>修行解脫輪迴之苦，成就涅槃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366880"/>
                  </a:ext>
                </a:extLst>
              </a:tr>
              <a:tr h="446922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對神的看法</a:t>
                      </a:r>
                      <a:endParaRPr lang="zh-CN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獨一真神、有位格、全能全知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無造物主神，佛不是神，而是覺者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473299"/>
                  </a:ext>
                </a:extLst>
              </a:tr>
              <a:tr h="446922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對人的看法</a:t>
                      </a:r>
                      <a:endParaRPr lang="zh-CN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人有原罪，需要救主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救贖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人本性無我，但有潛能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覺悟</a:t>
                      </a:r>
                      <a:r>
                        <a:rPr lang="zh-TW" altLang="en-US" sz="1800" dirty="0"/>
                        <a:t>，透過修行達涅槃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559082"/>
                  </a:ext>
                </a:extLst>
              </a:tr>
              <a:tr h="446922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生死觀</a:t>
                      </a:r>
                      <a:endParaRPr lang="zh-CN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一生一死，死後有審判，天堂或地獄，或永生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生死輪迴，六道輪轉，最終目標是脫離輪迴（涅槃）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235689"/>
                  </a:ext>
                </a:extLst>
              </a:tr>
              <a:tr h="446922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修行方式</a:t>
                      </a:r>
                      <a:endParaRPr lang="zh-CN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禱告、聖經閱讀、敬拜神、靠恩典與信心過聖潔生活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打坐、誦經、戒律、八正道、自我努力修行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346449"/>
                  </a:ext>
                </a:extLst>
              </a:tr>
              <a:tr h="446922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終極目標</a:t>
                      </a:r>
                      <a:endParaRPr lang="zh-CN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與神永遠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</a:rPr>
                        <a:t>和好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，得永生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脫離輪迴痛苦，達成涅槃的清淨無我之境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749200"/>
                  </a:ext>
                </a:extLst>
              </a:tr>
              <a:tr h="254991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經典</a:t>
                      </a:r>
                      <a:endParaRPr lang="zh-CN" altLang="en-US" sz="180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聖經（舊約 </a:t>
                      </a:r>
                      <a:r>
                        <a:rPr lang="en-US" altLang="zh-TW" sz="1800" dirty="0"/>
                        <a:t>+ </a:t>
                      </a:r>
                      <a:r>
                        <a:rPr lang="zh-TW" altLang="en-US" sz="1800" dirty="0"/>
                        <a:t>新約）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三藏十二部（阿含經、大藏經等）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825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838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8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佛教</a:t>
            </a:r>
            <a:r>
              <a:rPr lang="zh-CN" altLang="en-US" sz="2800" b="1" dirty="0"/>
              <a:t>概念與</a:t>
            </a:r>
            <a:r>
              <a:rPr lang="zh-TW" altLang="en-US" sz="2800" b="1" dirty="0"/>
              <a:t>聖經觀念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245446-F206-4878-A6DC-1140AD1D3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003013"/>
              </p:ext>
            </p:extLst>
          </p:nvPr>
        </p:nvGraphicFramePr>
        <p:xfrm>
          <a:off x="336550" y="1374775"/>
          <a:ext cx="11506200" cy="4620076"/>
        </p:xfrm>
        <a:graphic>
          <a:graphicData uri="http://schemas.openxmlformats.org/drawingml/2006/table">
            <a:tbl>
              <a:tblPr/>
              <a:tblGrid>
                <a:gridCol w="2243307">
                  <a:extLst>
                    <a:ext uri="{9D8B030D-6E8A-4147-A177-3AD203B41FA5}">
                      <a16:colId xmlns:a16="http://schemas.microsoft.com/office/drawing/2014/main" val="4053275270"/>
                    </a:ext>
                  </a:extLst>
                </a:gridCol>
                <a:gridCol w="3986043">
                  <a:extLst>
                    <a:ext uri="{9D8B030D-6E8A-4147-A177-3AD203B41FA5}">
                      <a16:colId xmlns:a16="http://schemas.microsoft.com/office/drawing/2014/main" val="774304993"/>
                    </a:ext>
                  </a:extLst>
                </a:gridCol>
                <a:gridCol w="5276850">
                  <a:extLst>
                    <a:ext uri="{9D8B030D-6E8A-4147-A177-3AD203B41FA5}">
                      <a16:colId xmlns:a16="http://schemas.microsoft.com/office/drawing/2014/main" val="1000981539"/>
                    </a:ext>
                  </a:extLst>
                </a:gridCol>
              </a:tblGrid>
              <a:tr h="355211">
                <a:tc>
                  <a:txBody>
                    <a:bodyPr/>
                    <a:lstStyle/>
                    <a:p>
                      <a:r>
                        <a:rPr lang="zh-CN" altLang="en-US" sz="2000" b="1" dirty="0"/>
                        <a:t>佛教概念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可作橋梁的聖經觀念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備註與對話方向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934600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苦（</a:t>
                      </a:r>
                      <a:r>
                        <a:rPr lang="en-US" sz="2000" b="1"/>
                        <a:t>dukkha）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世界有苦（羅</a:t>
                      </a:r>
                      <a:r>
                        <a:rPr lang="en-US" altLang="zh-TW" sz="2000" b="1" dirty="0"/>
                        <a:t>8:22</a:t>
                      </a:r>
                      <a:r>
                        <a:rPr lang="zh-TW" altLang="en-US" sz="2000" b="1" dirty="0"/>
                        <a:t>）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苦的真相可引導人反思罪與墮落對世界的影響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402965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貪瞋癡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肉體情慾、罪的捆綁（加</a:t>
                      </a:r>
                      <a:r>
                        <a:rPr lang="en-US" altLang="zh-TW" sz="2000" b="1" dirty="0"/>
                        <a:t>5:19-21</a:t>
                      </a:r>
                      <a:r>
                        <a:rPr lang="zh-TW" altLang="en-US" sz="2000" b="1" dirty="0"/>
                        <a:t>）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基督也教導對抗自我中心、貪欲與恨（參馬太</a:t>
                      </a:r>
                      <a:r>
                        <a:rPr lang="en-US" altLang="zh-TW" sz="2000" b="1"/>
                        <a:t>5</a:t>
                      </a:r>
                      <a:r>
                        <a:rPr lang="zh-TW" altLang="en-US" sz="2000" b="1"/>
                        <a:t>章）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751213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r>
                        <a:rPr lang="zh-CN" altLang="en-US" sz="2000" b="1" dirty="0"/>
                        <a:t>無常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世界將過去（約壹</a:t>
                      </a:r>
                      <a:r>
                        <a:rPr lang="en-US" altLang="zh-TW" sz="2000" b="1"/>
                        <a:t>2:17</a:t>
                      </a:r>
                      <a:r>
                        <a:rPr lang="zh-TW" altLang="en-US" sz="2000" b="1"/>
                        <a:t>）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可引導人尋求永恆之道（耶穌是永恆的生命）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087359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無我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捨己、與基督同釘十架（加</a:t>
                      </a:r>
                      <a:r>
                        <a:rPr lang="en-US" altLang="zh-TW" sz="2000" b="1"/>
                        <a:t>2:20</a:t>
                      </a:r>
                      <a:r>
                        <a:rPr lang="zh-TW" altLang="en-US" sz="2000" b="1"/>
                        <a:t>）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耶穌也教導捨己，卻有真實的身分與價值在神裡面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7189116"/>
                  </a:ext>
                </a:extLst>
              </a:tr>
              <a:tr h="888028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涅槃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永恆安息（啟</a:t>
                      </a:r>
                      <a:r>
                        <a:rPr lang="en-US" altLang="zh-TW" sz="2000" b="1"/>
                        <a:t>21:4</a:t>
                      </a:r>
                      <a:r>
                        <a:rPr lang="zh-TW" altLang="en-US" sz="2000" b="1"/>
                        <a:t>）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可轉向天堂的永生盼望</a:t>
                      </a:r>
                      <a:r>
                        <a:rPr lang="en-US" altLang="zh-TW" sz="2000" b="1"/>
                        <a:t>——</a:t>
                      </a:r>
                      <a:r>
                        <a:rPr lang="zh-TW" altLang="en-US" sz="2000" b="1"/>
                        <a:t>不是「消滅」，而是有愛與關係的安息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61398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r>
                        <a:rPr lang="zh-CN" altLang="en-US" sz="2000" b="1" dirty="0">
                          <a:solidFill>
                            <a:srgbClr val="FF0000"/>
                          </a:solidFill>
                        </a:rPr>
                        <a:t>八正道修行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>
                          <a:solidFill>
                            <a:srgbClr val="FF0000"/>
                          </a:solidFill>
                        </a:rPr>
                        <a:t>聖靈的果子（加</a:t>
                      </a:r>
                      <a:r>
                        <a:rPr lang="en-US" altLang="zh-TW" sz="2000" b="1" dirty="0">
                          <a:solidFill>
                            <a:srgbClr val="FF0000"/>
                          </a:solidFill>
                        </a:rPr>
                        <a:t>5:22-23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</a:rPr>
                        <a:t>）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不是靠修行賺取，而是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</a:rPr>
                        <a:t>聖靈重生後生命自然的結出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665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014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8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傳福音給佛教徒的注意事項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7917C86-A3C7-468E-811D-04F226E32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970561"/>
              </p:ext>
            </p:extLst>
          </p:nvPr>
        </p:nvGraphicFramePr>
        <p:xfrm>
          <a:off x="838200" y="1149350"/>
          <a:ext cx="10629901" cy="4746996"/>
        </p:xfrm>
        <a:graphic>
          <a:graphicData uri="http://schemas.openxmlformats.org/drawingml/2006/table">
            <a:tbl>
              <a:tblPr/>
              <a:tblGrid>
                <a:gridCol w="1745974">
                  <a:extLst>
                    <a:ext uri="{9D8B030D-6E8A-4147-A177-3AD203B41FA5}">
                      <a16:colId xmlns:a16="http://schemas.microsoft.com/office/drawing/2014/main" val="728467447"/>
                    </a:ext>
                  </a:extLst>
                </a:gridCol>
                <a:gridCol w="4134126">
                  <a:extLst>
                    <a:ext uri="{9D8B030D-6E8A-4147-A177-3AD203B41FA5}">
                      <a16:colId xmlns:a16="http://schemas.microsoft.com/office/drawing/2014/main" val="1574729491"/>
                    </a:ext>
                  </a:extLst>
                </a:gridCol>
                <a:gridCol w="4749801">
                  <a:extLst>
                    <a:ext uri="{9D8B030D-6E8A-4147-A177-3AD203B41FA5}">
                      <a16:colId xmlns:a16="http://schemas.microsoft.com/office/drawing/2014/main" val="2320091157"/>
                    </a:ext>
                  </a:extLst>
                </a:gridCol>
              </a:tblGrid>
              <a:tr h="435418">
                <a:tc>
                  <a:txBody>
                    <a:bodyPr/>
                    <a:lstStyle/>
                    <a:p>
                      <a:r>
                        <a:rPr lang="zh-CN" altLang="en-US" sz="2000" b="1" i="1"/>
                        <a:t>類別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/>
                        <a:t>注意事項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原因與說明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759936"/>
                  </a:ext>
                </a:extLst>
              </a:tr>
              <a:tr h="82823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語言用詞</a:t>
                      </a:r>
                      <a:endParaRPr lang="zh-CN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避免用「你錯了」、「你是迷信」、「地獄等著你」等話語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佛教徒多追求慈悲與清淨，激進語言會引起反感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902420"/>
                  </a:ext>
                </a:extLst>
              </a:tr>
              <a:tr h="76198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尊重文化</a:t>
                      </a:r>
                      <a:endParaRPr lang="zh-CN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尊重佛教的修行傳統，不批評出家人或經典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表達基督的愛與謙卑，有助建立信任關係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19365"/>
                  </a:ext>
                </a:extLst>
              </a:tr>
              <a:tr h="76198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重視對話</a:t>
                      </a:r>
                      <a:endParaRPr lang="zh-CN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少說教，多提問、傾聽與對話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啟發式提問能引導對方自己思考生命意義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5733282"/>
                  </a:ext>
                </a:extLst>
              </a:tr>
              <a:tr h="435418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避免辯論</a:t>
                      </a:r>
                      <a:endParaRPr lang="zh-CN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不應陷入教義對抗、爭論誰對誰錯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傳福音是引人親近耶穌，而非勝過理論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7186877"/>
                  </a:ext>
                </a:extLst>
              </a:tr>
              <a:tr h="76198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強調恩典</a:t>
                      </a:r>
                      <a:endParaRPr lang="zh-CN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用愛與恩典取代佛教中的「自力修行」觀念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福音的核心是神主動拯救，不是人努力換取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048443"/>
                  </a:ext>
                </a:extLst>
              </a:tr>
              <a:tr h="76198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慢慢引導</a:t>
                      </a:r>
                      <a:endParaRPr lang="zh-CN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接納對方的信仰歷程，尊重其掙扎與家庭文化背景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佛教多為家族宗教，轉信常會產生心理與家庭壓力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170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132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8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常見障礙與對應方式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1746CF-6118-427A-8082-FC28224314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65718"/>
              </p:ext>
            </p:extLst>
          </p:nvPr>
        </p:nvGraphicFramePr>
        <p:xfrm>
          <a:off x="717550" y="1176814"/>
          <a:ext cx="10515600" cy="3749040"/>
        </p:xfrm>
        <a:graphic>
          <a:graphicData uri="http://schemas.openxmlformats.org/drawingml/2006/table">
            <a:tbl>
              <a:tblPr/>
              <a:tblGrid>
                <a:gridCol w="4305300">
                  <a:extLst>
                    <a:ext uri="{9D8B030D-6E8A-4147-A177-3AD203B41FA5}">
                      <a16:colId xmlns:a16="http://schemas.microsoft.com/office/drawing/2014/main" val="3270266995"/>
                    </a:ext>
                  </a:extLst>
                </a:gridCol>
                <a:gridCol w="6210300">
                  <a:extLst>
                    <a:ext uri="{9D8B030D-6E8A-4147-A177-3AD203B41FA5}">
                      <a16:colId xmlns:a16="http://schemas.microsoft.com/office/drawing/2014/main" val="6520703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400" b="1" i="1" dirty="0"/>
                        <a:t>障礙觀念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1" i="1" dirty="0"/>
                        <a:t>回應與引導建議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561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/>
                        <a:t>「佛教不講神，基督教太絕對」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強調基督信仰不是宗教比較，而是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</a:rPr>
                        <a:t>與真神的關係</a:t>
                      </a:r>
                      <a:r>
                        <a:rPr lang="zh-CN" altLang="en-US" sz="2400" dirty="0">
                          <a:solidFill>
                            <a:srgbClr val="FF0000"/>
                          </a:solidFill>
                        </a:rPr>
                        <a:t>，生命的改變。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9626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/>
                        <a:t>「修行積德就夠了」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問：「你有把握自己功德夠嗎？如果不夠，還有出路嗎？」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356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/>
                        <a:t>「佛教不害人就好，不需信神」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引導：「若這世界真有造物主，那麼我們是否該認識祂？」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9975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/>
                        <a:t>「人生是苦，要放下執著」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回應：「耶穌也說人生有苦，但祂來不是叫你逃避，而是給你永恆的安慰與盼望。」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75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15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8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向佛教徒傳福音常用的聖經經文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D7F01AA-9C60-4F4B-8215-46270D32E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655496"/>
              </p:ext>
            </p:extLst>
          </p:nvPr>
        </p:nvGraphicFramePr>
        <p:xfrm>
          <a:off x="781050" y="1437164"/>
          <a:ext cx="10515600" cy="3901440"/>
        </p:xfrm>
        <a:graphic>
          <a:graphicData uri="http://schemas.openxmlformats.org/drawingml/2006/table">
            <a:tbl>
              <a:tblPr/>
              <a:tblGrid>
                <a:gridCol w="2120900">
                  <a:extLst>
                    <a:ext uri="{9D8B030D-6E8A-4147-A177-3AD203B41FA5}">
                      <a16:colId xmlns:a16="http://schemas.microsoft.com/office/drawing/2014/main" val="1343636035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1988301988"/>
                    </a:ext>
                  </a:extLst>
                </a:gridCol>
                <a:gridCol w="4089400">
                  <a:extLst>
                    <a:ext uri="{9D8B030D-6E8A-4147-A177-3AD203B41FA5}">
                      <a16:colId xmlns:a16="http://schemas.microsoft.com/office/drawing/2014/main" val="491491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000" b="1" i="1"/>
                        <a:t>主題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經文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備註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411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/>
                        <a:t>真平安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馬太福音 </a:t>
                      </a:r>
                      <a:r>
                        <a:rPr lang="en-US" altLang="zh-TW" sz="2000"/>
                        <a:t>11:28</a:t>
                      </a:r>
                      <a:r>
                        <a:rPr lang="zh-TW" altLang="en-US" sz="2000"/>
                        <a:t>：「凡勞苦擔重擔的人可以到我這裡來</a:t>
                      </a:r>
                      <a:r>
                        <a:rPr lang="en-US" altLang="zh-TW" sz="2000"/>
                        <a:t>…</a:t>
                      </a:r>
                      <a:r>
                        <a:rPr lang="zh-TW" altLang="en-US" sz="2000"/>
                        <a:t>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佛教徒也追求解脫與平靜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71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/>
                        <a:t>唯一救主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約翰福音 </a:t>
                      </a:r>
                      <a:r>
                        <a:rPr lang="en-US" altLang="zh-TW" sz="2000"/>
                        <a:t>14:6</a:t>
                      </a:r>
                      <a:r>
                        <a:rPr lang="zh-TW" altLang="en-US" sz="2000"/>
                        <a:t>：「我就是道路、真理、生命</a:t>
                      </a:r>
                      <a:r>
                        <a:rPr lang="en-US" altLang="zh-TW" sz="2000"/>
                        <a:t>…</a:t>
                      </a:r>
                      <a:r>
                        <a:rPr lang="zh-TW" altLang="en-US" sz="2000"/>
                        <a:t>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引導從佛陀 </a:t>
                      </a:r>
                      <a:r>
                        <a:rPr lang="zh-CN" altLang="en-US" sz="2000" dirty="0"/>
                        <a:t>與</a:t>
                      </a:r>
                      <a:r>
                        <a:rPr lang="en-US" altLang="zh-TW" sz="2000" dirty="0"/>
                        <a:t> </a:t>
                      </a:r>
                      <a:r>
                        <a:rPr lang="zh-TW" altLang="en-US" sz="2000" dirty="0"/>
                        <a:t>基督的角色差異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4815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/>
                        <a:t>不靠行為得救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以弗所書 </a:t>
                      </a:r>
                      <a:r>
                        <a:rPr lang="en-US" altLang="zh-TW" sz="2000"/>
                        <a:t>2:8-9</a:t>
                      </a:r>
                      <a:r>
                        <a:rPr lang="zh-TW" altLang="en-US" sz="2000"/>
                        <a:t>：「不是出於行為，免得有人自誇」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回應「八正道」、「功德」等自力修行觀念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402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/>
                        <a:t>神的愛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羅馬書 </a:t>
                      </a:r>
                      <a:r>
                        <a:rPr lang="en-US" altLang="zh-TW" sz="2000"/>
                        <a:t>5:8</a:t>
                      </a:r>
                      <a:r>
                        <a:rPr lang="zh-TW" altLang="en-US" sz="2000"/>
                        <a:t>：「基督在我們還作罪人時為我們死」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顯出神主動的愛與拯救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293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/>
                        <a:t>永恆盼望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約翰福音 </a:t>
                      </a:r>
                      <a:r>
                        <a:rPr lang="en-US" altLang="zh-TW" sz="2000"/>
                        <a:t>3:16</a:t>
                      </a:r>
                      <a:r>
                        <a:rPr lang="zh-TW" altLang="en-US" sz="2000"/>
                        <a:t>：「信祂的</a:t>
                      </a:r>
                      <a:r>
                        <a:rPr lang="en-US" altLang="zh-TW" sz="2000"/>
                        <a:t>…</a:t>
                      </a:r>
                      <a:r>
                        <a:rPr lang="zh-TW" altLang="en-US" sz="2000"/>
                        <a:t>不至滅亡，反得永生」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涅槃 </a:t>
                      </a:r>
                      <a:r>
                        <a:rPr lang="zh-CN" altLang="en-US" sz="2000" dirty="0"/>
                        <a:t>與</a:t>
                      </a:r>
                      <a:r>
                        <a:rPr lang="en-US" altLang="zh-TW" sz="2000" dirty="0"/>
                        <a:t> </a:t>
                      </a:r>
                      <a:r>
                        <a:rPr lang="zh-TW" altLang="en-US" sz="2000" dirty="0"/>
                        <a:t>永生，建立真盼望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308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498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800"/>
            <a:ext cx="10515600" cy="4305300"/>
          </a:xfrm>
        </p:spPr>
        <p:txBody>
          <a:bodyPr>
            <a:noAutofit/>
          </a:bodyPr>
          <a:lstStyle/>
          <a:p>
            <a:r>
              <a:rPr lang="zh-TW" altLang="en-US" sz="3200" b="1" dirty="0">
                <a:solidFill>
                  <a:srgbClr val="FF0000"/>
                </a:solidFill>
              </a:rPr>
              <a:t>向佛教徒傳福音不是要打敗他們的哲學，而是讓他們遇見那位愛他們、為他們死而復活的耶穌基督。</a:t>
            </a:r>
            <a:endParaRPr lang="en-US" sz="3200" b="1" dirty="0">
              <a:solidFill>
                <a:srgbClr val="FF0000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32468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基督教與</a:t>
            </a:r>
            <a:r>
              <a:rPr lang="zh-CN" altLang="en-US" sz="2800" dirty="0"/>
              <a:t>道教</a:t>
            </a:r>
            <a:r>
              <a:rPr lang="zh-TW" altLang="en-US" sz="2800" dirty="0"/>
              <a:t>比較表</a:t>
            </a:r>
            <a:endParaRPr lang="en-US" sz="2800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CB6D65F-9735-4E2A-8817-EDC226A16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526571"/>
              </p:ext>
            </p:extLst>
          </p:nvPr>
        </p:nvGraphicFramePr>
        <p:xfrm>
          <a:off x="292100" y="784225"/>
          <a:ext cx="11620499" cy="5856843"/>
        </p:xfrm>
        <a:graphic>
          <a:graphicData uri="http://schemas.openxmlformats.org/drawingml/2006/table">
            <a:tbl>
              <a:tblPr/>
              <a:tblGrid>
                <a:gridCol w="1786508">
                  <a:extLst>
                    <a:ext uri="{9D8B030D-6E8A-4147-A177-3AD203B41FA5}">
                      <a16:colId xmlns:a16="http://schemas.microsoft.com/office/drawing/2014/main" val="875898296"/>
                    </a:ext>
                  </a:extLst>
                </a:gridCol>
                <a:gridCol w="4749846">
                  <a:extLst>
                    <a:ext uri="{9D8B030D-6E8A-4147-A177-3AD203B41FA5}">
                      <a16:colId xmlns:a16="http://schemas.microsoft.com/office/drawing/2014/main" val="1797975862"/>
                    </a:ext>
                  </a:extLst>
                </a:gridCol>
                <a:gridCol w="5084145">
                  <a:extLst>
                    <a:ext uri="{9D8B030D-6E8A-4147-A177-3AD203B41FA5}">
                      <a16:colId xmlns:a16="http://schemas.microsoft.com/office/drawing/2014/main" val="3490235865"/>
                    </a:ext>
                  </a:extLst>
                </a:gridCol>
              </a:tblGrid>
              <a:tr h="183214">
                <a:tc>
                  <a:txBody>
                    <a:bodyPr/>
                    <a:lstStyle/>
                    <a:p>
                      <a:r>
                        <a:rPr lang="zh-CN" altLang="en-US" sz="1800"/>
                        <a:t>項目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基督教 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道教 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933745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創立者</a:t>
                      </a:r>
                      <a:endParaRPr lang="zh-CN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耶穌基督（神的兒子，道成肉身）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張道陵（東漢時期），綜合老子、民間信仰等發展而來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183756"/>
                  </a:ext>
                </a:extLst>
              </a:tr>
              <a:tr h="183214">
                <a:tc>
                  <a:txBody>
                    <a:bodyPr/>
                    <a:lstStyle/>
                    <a:p>
                      <a:r>
                        <a:rPr lang="zh-TW" altLang="en-US" sz="1800" b="1"/>
                        <a:t>起源時間地點</a:t>
                      </a:r>
                      <a:endParaRPr lang="zh-TW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約主後</a:t>
                      </a:r>
                      <a:r>
                        <a:rPr lang="en-US" altLang="zh-TW" sz="1800"/>
                        <a:t>1</a:t>
                      </a:r>
                      <a:r>
                        <a:rPr lang="zh-TW" altLang="en-US" sz="1800"/>
                        <a:t>世紀，巴勒斯坦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主後</a:t>
                      </a:r>
                      <a:r>
                        <a:rPr lang="en-US" altLang="zh-TW" sz="1800"/>
                        <a:t>2</a:t>
                      </a:r>
                      <a:r>
                        <a:rPr lang="zh-TW" altLang="en-US" sz="1800"/>
                        <a:t>世紀，中國四川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39108"/>
                  </a:ext>
                </a:extLst>
              </a:tr>
              <a:tr h="458036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神觀</a:t>
                      </a:r>
                      <a:endParaRPr lang="zh-CN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一神論：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獨一真神，有位格，創造天地萬物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多神論／泛神論</a:t>
                      </a:r>
                      <a:r>
                        <a:rPr lang="zh-TW" altLang="en-US" sz="1800" dirty="0"/>
                        <a:t>：天地間充滿神明與靈氣，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道是無形的本源之「道」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724492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核心經典</a:t>
                      </a:r>
                      <a:endParaRPr lang="zh-CN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聖經（舊約</a:t>
                      </a:r>
                      <a:r>
                        <a:rPr lang="en-US" altLang="zh-TW" sz="1800" dirty="0"/>
                        <a:t>+</a:t>
                      </a:r>
                      <a:r>
                        <a:rPr lang="zh-TW" altLang="en-US" sz="1800" dirty="0"/>
                        <a:t>新約），為神所默示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道德經、太上感應篇、清靜經、三洞四輔經典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254510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創造觀</a:t>
                      </a:r>
                      <a:endParaRPr lang="zh-CN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神創造天地、人與萬物（創世記）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無神創論，宇宙從「道」自然生化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46810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CN" altLang="en-US" sz="1800" b="1" dirty="0"/>
                        <a:t>人性觀</a:t>
                      </a:r>
                      <a:endParaRPr lang="zh-CN" altLang="en-US" sz="1800" dirty="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人按神形象被造，有價值，但墮落，需要救贖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人需順應天道、修身煉氣，以求長生不老或成仙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112248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罪的觀念</a:t>
                      </a:r>
                      <a:endParaRPr lang="zh-CN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原罪觀：亞當夏娃犯罪使全人類與神隔絕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少談罪，偏向「過」與「孽」，重在道德與行為調整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7552242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救贖方式</a:t>
                      </a:r>
                      <a:endParaRPr lang="zh-CN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耶穌基督為人贖罪，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信靠祂得赦免與永生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靠修行、積德、煉氣、誦經、祈福、延壽求升天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33570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靈魂觀</a:t>
                      </a:r>
                      <a:endParaRPr lang="zh-CN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人有靈魂，死後將被審判，信主者得永生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靈魂不滅，可輪迴、成仙、成鬼，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</a:rPr>
                        <a:t>根據生前行為決定去處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89768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終極目標</a:t>
                      </a:r>
                      <a:endParaRPr lang="zh-CN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與神永遠同在（天堂），得永生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成仙得道，長生不死，或入無為之境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562060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修行方式</a:t>
                      </a:r>
                      <a:endParaRPr lang="zh-CN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信心、禱告、讀經、敬拜神、愛人如己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打坐、誦經、服氣、符咒、齋戒、敬拜眾神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923868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CN" altLang="en-US" sz="1800" b="1"/>
                        <a:t>宗教儀式</a:t>
                      </a:r>
                      <a:endParaRPr lang="zh-CN" altLang="en-US" sz="180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聖餐、洗禮、主日崇拜、禱告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拜斗、誦經、科儀法事、驅邪祈福、道壇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170246"/>
                  </a:ext>
                </a:extLst>
              </a:tr>
              <a:tr h="320625">
                <a:tc>
                  <a:txBody>
                    <a:bodyPr/>
                    <a:lstStyle/>
                    <a:p>
                      <a:r>
                        <a:rPr lang="zh-TW" altLang="en-US" sz="1800" b="1" dirty="0"/>
                        <a:t>對死後的看法</a:t>
                      </a:r>
                      <a:endParaRPr lang="zh-TW" altLang="en-US" sz="1800" dirty="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一生一死，死後有審判，天堂或地獄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靈魂輪轉，冥界有城隍、地府；也有升天成仙、入仙界等說法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598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696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07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對話橋梁與引導方向</a:t>
            </a:r>
            <a:endParaRPr lang="en-US" sz="3200" b="1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B7B917B-10D4-4009-B79C-BE2F55678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327338"/>
              </p:ext>
            </p:extLst>
          </p:nvPr>
        </p:nvGraphicFramePr>
        <p:xfrm>
          <a:off x="704850" y="1472724"/>
          <a:ext cx="10515600" cy="3840480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2185454202"/>
                    </a:ext>
                  </a:extLst>
                </a:gridCol>
                <a:gridCol w="7658100">
                  <a:extLst>
                    <a:ext uri="{9D8B030D-6E8A-4147-A177-3AD203B41FA5}">
                      <a16:colId xmlns:a16="http://schemas.microsoft.com/office/drawing/2014/main" val="8944661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400" b="1" i="1" dirty="0"/>
                        <a:t>道教信仰要素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1" i="1" dirty="0"/>
                        <a:t>可轉化對話的基督教信息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9832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 dirty="0"/>
                        <a:t>道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耶穌是「太初之道」，不是理念，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</a:rPr>
                        <a:t>是有位格的真神</a:t>
                      </a:r>
                      <a:r>
                        <a:rPr lang="zh-TW" altLang="en-US" sz="2400" dirty="0"/>
                        <a:t>（約</a:t>
                      </a:r>
                      <a:r>
                        <a:rPr lang="en-US" altLang="zh-TW" sz="2400" dirty="0"/>
                        <a:t>1:1</a:t>
                      </a:r>
                      <a:r>
                        <a:rPr lang="zh-TW" altLang="en-US" sz="2400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2335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 b="1" dirty="0"/>
                        <a:t>齋戒、積功德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行善是美事，但不能除罪，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</a:rPr>
                        <a:t>耶穌的十字架才是真救恩</a:t>
                      </a:r>
                      <a:r>
                        <a:rPr lang="zh-TW" altLang="en-US" sz="2400" dirty="0"/>
                        <a:t>（來</a:t>
                      </a:r>
                      <a:r>
                        <a:rPr lang="en-US" altLang="zh-TW" sz="2400" dirty="0"/>
                        <a:t>9:14</a:t>
                      </a:r>
                      <a:r>
                        <a:rPr lang="zh-TW" altLang="en-US" sz="2400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495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/>
                        <a:t>敬天尊祖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神是天的主宰，敬祖先可行，但敬拜只能歸給真神（申</a:t>
                      </a:r>
                      <a:r>
                        <a:rPr lang="en-US" altLang="zh-TW" sz="2400" dirty="0"/>
                        <a:t>6:13</a:t>
                      </a:r>
                      <a:r>
                        <a:rPr lang="zh-TW" altLang="en-US" sz="2400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197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 b="1"/>
                        <a:t>追求長生不老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solidFill>
                            <a:srgbClr val="FF0000"/>
                          </a:solidFill>
                        </a:rPr>
                        <a:t>在基督裡有永生</a:t>
                      </a:r>
                      <a:r>
                        <a:rPr lang="zh-TW" altLang="en-US" sz="2400" dirty="0"/>
                        <a:t>，不是凡人修得，而是神所賜（約</a:t>
                      </a:r>
                      <a:r>
                        <a:rPr lang="en-US" altLang="zh-TW" sz="2400" dirty="0"/>
                        <a:t>3:36</a:t>
                      </a:r>
                      <a:r>
                        <a:rPr lang="zh-TW" altLang="en-US" sz="2400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925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 b="1" dirty="0"/>
                        <a:t>怕報應與地獄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耶穌赦免一切罪，信祂得平安與救贖（羅</a:t>
                      </a:r>
                      <a:r>
                        <a:rPr lang="en-US" altLang="zh-TW" sz="2400" dirty="0"/>
                        <a:t>8:1</a:t>
                      </a:r>
                      <a:r>
                        <a:rPr lang="zh-TW" altLang="en-US" sz="2400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680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000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07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道教信仰背景的敏感點與回應策略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7EAB91-3235-4769-A153-20CAEDE2E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104846"/>
              </p:ext>
            </p:extLst>
          </p:nvPr>
        </p:nvGraphicFramePr>
        <p:xfrm>
          <a:off x="704850" y="1645920"/>
          <a:ext cx="11068050" cy="3566160"/>
        </p:xfrm>
        <a:graphic>
          <a:graphicData uri="http://schemas.openxmlformats.org/drawingml/2006/table">
            <a:tbl>
              <a:tblPr/>
              <a:tblGrid>
                <a:gridCol w="4711700">
                  <a:extLst>
                    <a:ext uri="{9D8B030D-6E8A-4147-A177-3AD203B41FA5}">
                      <a16:colId xmlns:a16="http://schemas.microsoft.com/office/drawing/2014/main" val="2642528525"/>
                    </a:ext>
                  </a:extLst>
                </a:gridCol>
                <a:gridCol w="6356350">
                  <a:extLst>
                    <a:ext uri="{9D8B030D-6E8A-4147-A177-3AD203B41FA5}">
                      <a16:colId xmlns:a16="http://schemas.microsoft.com/office/drawing/2014/main" val="16715513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TW" altLang="en-US" b="1" i="1"/>
                        <a:t>常見觀念 </a:t>
                      </a:r>
                      <a:r>
                        <a:rPr lang="en-US" altLang="zh-TW" b="1" i="1"/>
                        <a:t>/ </a:t>
                      </a:r>
                      <a:r>
                        <a:rPr lang="zh-TW" altLang="en-US" b="1" i="1"/>
                        <a:t>問題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i="1" dirty="0"/>
                        <a:t>傳福音回應建議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264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/>
                        <a:t>「我信老祖宗的教，不信洋教」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強調基督信仰不是外國宗教，而是</a:t>
                      </a:r>
                      <a:r>
                        <a:rPr lang="zh-TW" altLang="en-US" b="1" dirty="0"/>
                        <a:t>創造萬有的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</a:rPr>
                        <a:t>神普世的救恩</a:t>
                      </a:r>
                      <a:r>
                        <a:rPr lang="zh-TW" altLang="en-US" dirty="0"/>
                        <a:t>（約</a:t>
                      </a:r>
                      <a:r>
                        <a:rPr lang="en-US" altLang="zh-TW" dirty="0"/>
                        <a:t>3:16</a:t>
                      </a:r>
                      <a:r>
                        <a:rPr lang="zh-TW" altLang="en-US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326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/>
                        <a:t>「我們家拜祖先，信耶穌會背祖」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可分享：</a:t>
                      </a:r>
                      <a:r>
                        <a:rPr lang="zh-TW" altLang="en-US" b="1"/>
                        <a:t>基督徒也尊敬祖先，但敬拜只獻給創造主</a:t>
                      </a:r>
                      <a:r>
                        <a:rPr lang="zh-TW" altLang="en-US"/>
                        <a:t>（出</a:t>
                      </a:r>
                      <a:r>
                        <a:rPr lang="en-US" altLang="zh-TW"/>
                        <a:t>20:3</a:t>
                      </a:r>
                      <a:r>
                        <a:rPr lang="zh-TW" altLang="en-US"/>
                        <a:t>）；行孝不等於拜偶像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162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/>
                        <a:t>「積功德行善就夠了」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回應：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</a:rPr>
                        <a:t>人的行為不能消除罪</a:t>
                      </a:r>
                      <a:r>
                        <a:rPr lang="zh-TW" altLang="en-US" b="1" dirty="0"/>
                        <a:t>，只能靠耶穌的寶血得赦免</a:t>
                      </a:r>
                      <a:r>
                        <a:rPr lang="zh-TW" altLang="en-US" dirty="0"/>
                        <a:t>（弗</a:t>
                      </a:r>
                      <a:r>
                        <a:rPr lang="en-US" altLang="zh-TW" dirty="0"/>
                        <a:t>2:8-9</a:t>
                      </a:r>
                      <a:r>
                        <a:rPr lang="zh-TW" altLang="en-US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591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/>
                        <a:t>「神很多，我信玉皇大帝</a:t>
                      </a:r>
                      <a:r>
                        <a:rPr lang="en-US" altLang="zh-TW"/>
                        <a:t>/</a:t>
                      </a:r>
                      <a:r>
                        <a:rPr lang="zh-TW" altLang="en-US"/>
                        <a:t>城隍</a:t>
                      </a:r>
                      <a:r>
                        <a:rPr lang="en-US" altLang="zh-TW"/>
                        <a:t>/</a:t>
                      </a:r>
                      <a:r>
                        <a:rPr lang="zh-TW" altLang="en-US"/>
                        <a:t>媽祖」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引導對話：</a:t>
                      </a:r>
                      <a:r>
                        <a:rPr lang="zh-TW" altLang="en-US" b="1" dirty="0"/>
                        <a:t>有沒有人創造天地？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</a:rPr>
                        <a:t>誰是真正永恆的神</a:t>
                      </a:r>
                      <a:r>
                        <a:rPr lang="zh-TW" altLang="en-US" b="1" dirty="0"/>
                        <a:t>？</a:t>
                      </a:r>
                      <a:r>
                        <a:rPr lang="zh-TW" altLang="en-US" dirty="0"/>
                        <a:t>（創</a:t>
                      </a:r>
                      <a:r>
                        <a:rPr lang="en-US" altLang="zh-TW" dirty="0"/>
                        <a:t>1:1</a:t>
                      </a:r>
                      <a:r>
                        <a:rPr lang="zh-TW" altLang="en-US" dirty="0"/>
                        <a:t>；耶</a:t>
                      </a:r>
                      <a:r>
                        <a:rPr lang="en-US" altLang="zh-TW" dirty="0"/>
                        <a:t>10:10</a:t>
                      </a:r>
                      <a:r>
                        <a:rPr lang="zh-TW" altLang="en-US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230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dirty="0"/>
                        <a:t>「我已經唸經、燒香、做法事了」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溫和問引導：</a:t>
                      </a:r>
                      <a:r>
                        <a:rPr lang="zh-TW" altLang="en-US" b="1" dirty="0"/>
                        <a:t>你內心有真正平安嗎？有永恆盼望嗎？耶穌帶來的是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</a:rPr>
                        <a:t>平安與永生</a:t>
                      </a:r>
                      <a:r>
                        <a:rPr lang="zh-TW" altLang="en-US" dirty="0"/>
                        <a:t>（羅</a:t>
                      </a:r>
                      <a:r>
                        <a:rPr lang="en-US" altLang="zh-TW" dirty="0"/>
                        <a:t>5:1</a:t>
                      </a:r>
                      <a:r>
                        <a:rPr lang="zh-TW" altLang="en-US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535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9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07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心態與態度</a:t>
            </a:r>
            <a:endParaRPr lang="en-US" sz="3200" b="1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02E13A-DC99-4161-813D-CA6DEB901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32053"/>
              </p:ext>
            </p:extLst>
          </p:nvPr>
        </p:nvGraphicFramePr>
        <p:xfrm>
          <a:off x="641350" y="1884204"/>
          <a:ext cx="10515600" cy="3749040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val="1681399721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9145389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400" b="1" i="1" dirty="0"/>
                        <a:t>建議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b="1" i="1" dirty="0"/>
                        <a:t>原因與說明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695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 b="1"/>
                        <a:t>尊重而非批評</a:t>
                      </a:r>
                      <a:endParaRPr lang="zh-TW" alt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道教包含敬天、孝道、倫理，許多道德觀與基督教相通，不應一開口就否定一切。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3019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 b="1" dirty="0"/>
                        <a:t>聆聽與對話，而非辯論</a:t>
                      </a:r>
                      <a:endParaRPr lang="zh-TW" alt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道教徒常以經驗為導向，若強硬對辯反易引起反感，要用愛心聆聽與提問。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0534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 b="1"/>
                        <a:t>建立關係、耐心陪伴</a:t>
                      </a:r>
                      <a:endParaRPr lang="zh-TW" alt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傳福音是過程，可能需花時間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</a:rPr>
                        <a:t>解開文化與宗教混合的心結。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018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以生命見證引起興趣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solidFill>
                            <a:srgbClr val="FF0000"/>
                          </a:solidFill>
                        </a:rPr>
                        <a:t>行為與品格常是最有力的福音工具；讓人「想知道你所信的是什麼」。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0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34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0438-2746-41A8-BE99-A3C6F866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50" y="1914525"/>
            <a:ext cx="10515600" cy="1000125"/>
          </a:xfrm>
        </p:spPr>
        <p:txBody>
          <a:bodyPr/>
          <a:lstStyle/>
          <a:p>
            <a:pPr algn="ctr"/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爲什麽反對？</a:t>
            </a:r>
            <a:endParaRPr 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29739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-889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400" b="1" dirty="0"/>
              <a:t>基督教</a:t>
            </a:r>
            <a:r>
              <a:rPr lang="zh-CN" altLang="en-US" sz="2400" b="1" dirty="0"/>
              <a:t>與</a:t>
            </a:r>
            <a:r>
              <a:rPr lang="zh-TW" altLang="en-US" sz="2400" b="1" dirty="0"/>
              <a:t>伊斯蘭教 對照表</a:t>
            </a:r>
            <a:endParaRPr lang="en-US" sz="2400" b="1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8FF8A7-ECB5-4441-8B84-06F78368B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413754"/>
              </p:ext>
            </p:extLst>
          </p:nvPr>
        </p:nvGraphicFramePr>
        <p:xfrm>
          <a:off x="749300" y="501650"/>
          <a:ext cx="10947399" cy="6299280"/>
        </p:xfrm>
        <a:graphic>
          <a:graphicData uri="http://schemas.openxmlformats.org/drawingml/2006/table">
            <a:tbl>
              <a:tblPr/>
              <a:tblGrid>
                <a:gridCol w="1701800">
                  <a:extLst>
                    <a:ext uri="{9D8B030D-6E8A-4147-A177-3AD203B41FA5}">
                      <a16:colId xmlns:a16="http://schemas.microsoft.com/office/drawing/2014/main" val="1282562773"/>
                    </a:ext>
                  </a:extLst>
                </a:gridCol>
                <a:gridCol w="4597400">
                  <a:extLst>
                    <a:ext uri="{9D8B030D-6E8A-4147-A177-3AD203B41FA5}">
                      <a16:colId xmlns:a16="http://schemas.microsoft.com/office/drawing/2014/main" val="723395616"/>
                    </a:ext>
                  </a:extLst>
                </a:gridCol>
                <a:gridCol w="4648199">
                  <a:extLst>
                    <a:ext uri="{9D8B030D-6E8A-4147-A177-3AD203B41FA5}">
                      <a16:colId xmlns:a16="http://schemas.microsoft.com/office/drawing/2014/main" val="4217038059"/>
                    </a:ext>
                  </a:extLst>
                </a:gridCol>
              </a:tblGrid>
              <a:tr h="272868">
                <a:tc>
                  <a:txBody>
                    <a:bodyPr/>
                    <a:lstStyle/>
                    <a:p>
                      <a:r>
                        <a:rPr lang="zh-CN" altLang="en-US" sz="1400" b="1" i="1"/>
                        <a:t>主題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i="1" dirty="0"/>
                        <a:t>基督教 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i="1" dirty="0"/>
                        <a:t>伊斯蘭教 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764500"/>
                  </a:ext>
                </a:extLst>
              </a:tr>
              <a:tr h="272868">
                <a:tc>
                  <a:txBody>
                    <a:bodyPr/>
                    <a:lstStyle/>
                    <a:p>
                      <a:r>
                        <a:rPr lang="zh-CN" altLang="en-US" sz="1400" b="1"/>
                        <a:t>創立者</a:t>
                      </a:r>
                      <a:endParaRPr lang="zh-CN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耶穌基督（公元</a:t>
                      </a:r>
                      <a:r>
                        <a:rPr lang="en-US" altLang="zh-TW" sz="1400"/>
                        <a:t>1</a:t>
                      </a:r>
                      <a:r>
                        <a:rPr lang="zh-TW" altLang="en-US" sz="1400"/>
                        <a:t>世紀）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穆罕默德（公元</a:t>
                      </a:r>
                      <a:r>
                        <a:rPr lang="en-US" altLang="zh-TW" sz="1400" dirty="0"/>
                        <a:t>7</a:t>
                      </a:r>
                      <a:r>
                        <a:rPr lang="zh-TW" altLang="en-US" sz="1400" dirty="0"/>
                        <a:t>世紀）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844365"/>
                  </a:ext>
                </a:extLst>
              </a:tr>
              <a:tr h="502053">
                <a:tc>
                  <a:txBody>
                    <a:bodyPr/>
                    <a:lstStyle/>
                    <a:p>
                      <a:r>
                        <a:rPr lang="zh-CN" altLang="en-US" sz="1400" b="1"/>
                        <a:t>神觀</a:t>
                      </a:r>
                      <a:endParaRPr lang="zh-CN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一神三位：聖父、聖子、聖靈是一體的真神（太</a:t>
                      </a:r>
                      <a:r>
                        <a:rPr lang="en-US" altLang="zh-TW" sz="1400"/>
                        <a:t>28:19</a:t>
                      </a:r>
                      <a:r>
                        <a:rPr lang="zh-TW" altLang="en-US" sz="1400"/>
                        <a:t>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嚴格一神論（</a:t>
                      </a:r>
                      <a:r>
                        <a:rPr lang="en-US" altLang="zh-TW" sz="1400"/>
                        <a:t>Tawhid</a:t>
                      </a:r>
                      <a:r>
                        <a:rPr lang="zh-TW" altLang="en-US" sz="1400"/>
                        <a:t>），真主（</a:t>
                      </a:r>
                      <a:r>
                        <a:rPr lang="en-US" altLang="zh-TW" sz="1400"/>
                        <a:t>Allah</a:t>
                      </a:r>
                      <a:r>
                        <a:rPr lang="zh-TW" altLang="en-US" sz="1400"/>
                        <a:t>）是唯一絕對獨一的神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183329"/>
                  </a:ext>
                </a:extLst>
              </a:tr>
              <a:tr h="527511">
                <a:tc>
                  <a:txBody>
                    <a:bodyPr/>
                    <a:lstStyle/>
                    <a:p>
                      <a:r>
                        <a:rPr lang="zh-CN" altLang="en-US" sz="1400" b="1"/>
                        <a:t>耶穌的身份</a:t>
                      </a:r>
                      <a:endParaRPr lang="zh-CN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神的兒子，道成肉身，</a:t>
                      </a:r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是救主</a:t>
                      </a:r>
                      <a:r>
                        <a:rPr lang="zh-TW" altLang="en-US" sz="1400" dirty="0"/>
                        <a:t>，為人類贖罪，死而復活（約</a:t>
                      </a:r>
                      <a:r>
                        <a:rPr lang="en-US" altLang="zh-TW" sz="1400" dirty="0"/>
                        <a:t>1:1, </a:t>
                      </a:r>
                      <a:r>
                        <a:rPr lang="zh-TW" altLang="en-US" sz="1400" dirty="0"/>
                        <a:t>約</a:t>
                      </a:r>
                      <a:r>
                        <a:rPr lang="en-US" altLang="zh-TW" sz="1400" dirty="0"/>
                        <a:t>3:16</a:t>
                      </a:r>
                      <a:r>
                        <a:rPr lang="zh-TW" altLang="en-US" sz="1400" dirty="0"/>
                        <a:t>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僅是偉大的</a:t>
                      </a:r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先知之一</a:t>
                      </a:r>
                      <a:r>
                        <a:rPr lang="zh-TW" altLang="en-US" sz="1400" dirty="0"/>
                        <a:t>，不是神，不曾釘十字架，也未復活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163859"/>
                  </a:ext>
                </a:extLst>
              </a:tr>
              <a:tr h="527511">
                <a:tc>
                  <a:txBody>
                    <a:bodyPr/>
                    <a:lstStyle/>
                    <a:p>
                      <a:r>
                        <a:rPr lang="zh-CN" altLang="en-US" sz="1400" b="1"/>
                        <a:t>聖經 </a:t>
                      </a:r>
                      <a:r>
                        <a:rPr lang="en-US" altLang="zh-CN" sz="1400" b="1"/>
                        <a:t>/ </a:t>
                      </a:r>
                      <a:r>
                        <a:rPr lang="zh-CN" altLang="en-US" sz="1400" b="1"/>
                        <a:t>經典</a:t>
                      </a:r>
                      <a:endParaRPr lang="zh-CN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聖經（新舊約），是神全然啟示的話語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古蘭經（穆罕默德所接收），為真主最後的啟示；聖訓（</a:t>
                      </a:r>
                      <a:r>
                        <a:rPr lang="en-US" altLang="zh-TW" sz="1400"/>
                        <a:t>Hadith</a:t>
                      </a:r>
                      <a:r>
                        <a:rPr lang="zh-TW" altLang="en-US" sz="1400"/>
                        <a:t>）為補充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341488"/>
                  </a:ext>
                </a:extLst>
              </a:tr>
              <a:tr h="527511">
                <a:tc>
                  <a:txBody>
                    <a:bodyPr/>
                    <a:lstStyle/>
                    <a:p>
                      <a:r>
                        <a:rPr lang="zh-CN" altLang="en-US" sz="1400" b="1"/>
                        <a:t>人性觀</a:t>
                      </a:r>
                      <a:endParaRPr lang="zh-CN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人按神形象被造，有尊嚴，但因罪墮落，</a:t>
                      </a:r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需要救贖</a:t>
                      </a:r>
                      <a:r>
                        <a:rPr lang="zh-TW" altLang="en-US" sz="1400" dirty="0"/>
                        <a:t>（創</a:t>
                      </a:r>
                      <a:r>
                        <a:rPr lang="en-US" altLang="zh-TW" sz="1400" dirty="0"/>
                        <a:t>1:27</a:t>
                      </a:r>
                      <a:r>
                        <a:rPr lang="zh-TW" altLang="en-US" sz="1400" dirty="0"/>
                        <a:t>；羅</a:t>
                      </a:r>
                      <a:r>
                        <a:rPr lang="en-US" altLang="zh-TW" sz="1400" dirty="0"/>
                        <a:t>3:23</a:t>
                      </a:r>
                      <a:r>
                        <a:rPr lang="zh-TW" altLang="en-US" sz="1400" dirty="0"/>
                        <a:t>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人本善，無原罪，</a:t>
                      </a:r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責任在於選擇行善或作惡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4537"/>
                  </a:ext>
                </a:extLst>
              </a:tr>
              <a:tr h="502053">
                <a:tc>
                  <a:txBody>
                    <a:bodyPr/>
                    <a:lstStyle/>
                    <a:p>
                      <a:r>
                        <a:rPr lang="zh-CN" altLang="en-US" sz="1400" b="1"/>
                        <a:t>罪與赦免</a:t>
                      </a:r>
                      <a:endParaRPr lang="zh-CN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所有人都犯了罪，唯有耶穌代贖，</a:t>
                      </a:r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信靠祂得赦</a:t>
                      </a:r>
                      <a:r>
                        <a:rPr lang="zh-TW" altLang="en-US" sz="1400" dirty="0"/>
                        <a:t>（羅</a:t>
                      </a:r>
                      <a:r>
                        <a:rPr lang="en-US" altLang="zh-TW" sz="1400" dirty="0"/>
                        <a:t>5:8</a:t>
                      </a:r>
                      <a:r>
                        <a:rPr lang="zh-TW" altLang="en-US" sz="1400" dirty="0"/>
                        <a:t>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真主可憐憫悔改者，但</a:t>
                      </a:r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無保證赦免</a:t>
                      </a:r>
                      <a:r>
                        <a:rPr lang="zh-TW" altLang="en-US" sz="1400" dirty="0"/>
                        <a:t>，需靠悔改、善行、</a:t>
                      </a:r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功德累積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220566"/>
                  </a:ext>
                </a:extLst>
              </a:tr>
              <a:tr h="502053">
                <a:tc>
                  <a:txBody>
                    <a:bodyPr/>
                    <a:lstStyle/>
                    <a:p>
                      <a:r>
                        <a:rPr lang="zh-CN" altLang="en-US" sz="1400" b="1"/>
                        <a:t>救恩方式</a:t>
                      </a:r>
                      <a:endParaRPr lang="zh-CN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因信稱義</a:t>
                      </a:r>
                      <a:r>
                        <a:rPr lang="zh-TW" altLang="en-US" sz="1400" dirty="0"/>
                        <a:t>，唯靠恩典，不靠行為（弗</a:t>
                      </a:r>
                      <a:r>
                        <a:rPr lang="en-US" altLang="zh-TW" sz="1400" dirty="0"/>
                        <a:t>2:8-9</a:t>
                      </a:r>
                      <a:r>
                        <a:rPr lang="zh-TW" altLang="en-US" sz="1400" dirty="0"/>
                        <a:t>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透過信主（</a:t>
                      </a:r>
                      <a:r>
                        <a:rPr lang="en-US" altLang="zh-TW" sz="1400" dirty="0"/>
                        <a:t>Allah</a:t>
                      </a:r>
                      <a:r>
                        <a:rPr lang="zh-TW" altLang="en-US" sz="1400" dirty="0"/>
                        <a:t>）、守五功、善行與敬虔生活</a:t>
                      </a:r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賺得救恩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8632416"/>
                  </a:ext>
                </a:extLst>
              </a:tr>
              <a:tr h="527511">
                <a:tc>
                  <a:txBody>
                    <a:bodyPr/>
                    <a:lstStyle/>
                    <a:p>
                      <a:r>
                        <a:rPr lang="zh-TW" altLang="en-US" sz="1400" b="1"/>
                        <a:t>五功（行為）</a:t>
                      </a:r>
                      <a:endParaRPr lang="zh-TW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無固定宗教行為得救，強調信心與重生帶出行為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信念告白、禱告（每日</a:t>
                      </a:r>
                      <a:r>
                        <a:rPr lang="en-US" altLang="zh-TW" sz="1400"/>
                        <a:t>5</a:t>
                      </a:r>
                      <a:r>
                        <a:rPr lang="zh-TW" altLang="en-US" sz="1400"/>
                        <a:t>次）、天課（施捨）、齋戒（齋月）、朝覲（麥加）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609534"/>
                  </a:ext>
                </a:extLst>
              </a:tr>
              <a:tr h="369259">
                <a:tc>
                  <a:txBody>
                    <a:bodyPr/>
                    <a:lstStyle/>
                    <a:p>
                      <a:r>
                        <a:rPr lang="zh-TW" altLang="en-US" sz="1400" b="1"/>
                        <a:t>神與人的關係</a:t>
                      </a:r>
                      <a:endParaRPr lang="zh-TW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神是天父，愛我們如兒女</a:t>
                      </a:r>
                      <a:r>
                        <a:rPr lang="zh-TW" altLang="en-US" sz="1400" dirty="0"/>
                        <a:t>，可親近、禱告交談（加</a:t>
                      </a:r>
                      <a:r>
                        <a:rPr lang="en-US" altLang="zh-TW" sz="1400" dirty="0"/>
                        <a:t>4:6</a:t>
                      </a:r>
                      <a:r>
                        <a:rPr lang="zh-TW" altLang="en-US" sz="1400" dirty="0"/>
                        <a:t>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真主是主，</a:t>
                      </a:r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人是僕人</a:t>
                      </a:r>
                      <a:r>
                        <a:rPr lang="zh-TW" altLang="en-US" sz="1400" dirty="0"/>
                        <a:t>，不親密不可直稱為父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356450"/>
                  </a:ext>
                </a:extLst>
              </a:tr>
              <a:tr h="502053">
                <a:tc>
                  <a:txBody>
                    <a:bodyPr/>
                    <a:lstStyle/>
                    <a:p>
                      <a:r>
                        <a:rPr lang="zh-CN" altLang="en-US" sz="1400" b="1"/>
                        <a:t>死後觀念</a:t>
                      </a:r>
                      <a:endParaRPr lang="zh-CN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一生一死，審判後或永生與神同在（天堂），或永遠沉淪（地獄）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末日審判根據行為記錄</a:t>
                      </a:r>
                      <a:r>
                        <a:rPr lang="zh-TW" altLang="en-US" sz="1400" dirty="0"/>
                        <a:t>決定天堂或地獄，但命運難以預知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54288"/>
                  </a:ext>
                </a:extLst>
              </a:tr>
              <a:tr h="527511">
                <a:tc>
                  <a:txBody>
                    <a:bodyPr/>
                    <a:lstStyle/>
                    <a:p>
                      <a:r>
                        <a:rPr lang="zh-CN" altLang="en-US" sz="1400" b="1"/>
                        <a:t>三位一體觀</a:t>
                      </a:r>
                      <a:endParaRPr lang="zh-CN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一位真神，三個位格（聖父、聖子、聖靈），非三神（約</a:t>
                      </a:r>
                      <a:r>
                        <a:rPr lang="en-US" altLang="zh-TW" sz="1400"/>
                        <a:t>14:16-17</a:t>
                      </a:r>
                      <a:r>
                        <a:rPr lang="zh-TW" altLang="en-US" sz="1400"/>
                        <a:t>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嚴拒三位一體，視為多神論或褻瀆（</a:t>
                      </a:r>
                      <a:r>
                        <a:rPr lang="en-US" altLang="zh-TW" sz="1400" dirty="0"/>
                        <a:t>Shirk</a:t>
                      </a:r>
                      <a:r>
                        <a:rPr lang="zh-TW" altLang="en-US" sz="1400" dirty="0"/>
                        <a:t>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592515"/>
                  </a:ext>
                </a:extLst>
              </a:tr>
              <a:tr h="369259">
                <a:tc>
                  <a:txBody>
                    <a:bodyPr/>
                    <a:lstStyle/>
                    <a:p>
                      <a:r>
                        <a:rPr lang="zh-TW" altLang="en-US" sz="1400" b="1"/>
                        <a:t>耶穌的死與復活</a:t>
                      </a:r>
                      <a:endParaRPr lang="zh-TW" altLang="en-US" sz="1400"/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死於十字架，第三日復活，</a:t>
                      </a:r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是救恩核心</a:t>
                      </a:r>
                      <a:r>
                        <a:rPr lang="zh-TW" altLang="en-US" sz="1400" dirty="0"/>
                        <a:t>（林前</a:t>
                      </a:r>
                      <a:r>
                        <a:rPr lang="en-US" altLang="zh-TW" sz="1400" dirty="0"/>
                        <a:t>15:3-4</a:t>
                      </a:r>
                      <a:r>
                        <a:rPr lang="zh-TW" altLang="en-US" sz="1400" dirty="0"/>
                        <a:t>）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solidFill>
                            <a:srgbClr val="FF0000"/>
                          </a:solidFill>
                        </a:rPr>
                        <a:t>否認祂被釘十字架，另有人代死；否認復活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160155"/>
                  </a:ext>
                </a:extLst>
              </a:tr>
              <a:tr h="369259">
                <a:tc>
                  <a:txBody>
                    <a:bodyPr/>
                    <a:lstStyle/>
                    <a:p>
                      <a:r>
                        <a:rPr lang="zh-CN" altLang="en-US" sz="1400" b="1" dirty="0">
                          <a:solidFill>
                            <a:srgbClr val="FF0000"/>
                          </a:solidFill>
                        </a:rPr>
                        <a:t>愛的神觀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神就是愛（約壹</a:t>
                      </a:r>
                      <a:r>
                        <a:rPr lang="en-US" altLang="zh-TW" sz="1400" dirty="0"/>
                        <a:t>4:8</a:t>
                      </a:r>
                      <a:r>
                        <a:rPr lang="zh-TW" altLang="en-US" sz="1400" dirty="0"/>
                        <a:t>），主動尋找罪人，為人而死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真主是仁慈的，但不是「愛」本身，無個人親密關係</a:t>
                      </a:r>
                    </a:p>
                  </a:txBody>
                  <a:tcPr marL="40667" marR="40667" marT="20333" marB="20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55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671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25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與穆斯林對話時的注意事項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A6C061-078E-4B41-B8C8-A39E99D82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964132"/>
              </p:ext>
            </p:extLst>
          </p:nvPr>
        </p:nvGraphicFramePr>
        <p:xfrm>
          <a:off x="558800" y="1726724"/>
          <a:ext cx="10795000" cy="2987040"/>
        </p:xfrm>
        <a:graphic>
          <a:graphicData uri="http://schemas.openxmlformats.org/drawingml/2006/table">
            <a:tbl>
              <a:tblPr/>
              <a:tblGrid>
                <a:gridCol w="4508232">
                  <a:extLst>
                    <a:ext uri="{9D8B030D-6E8A-4147-A177-3AD203B41FA5}">
                      <a16:colId xmlns:a16="http://schemas.microsoft.com/office/drawing/2014/main" val="1787574034"/>
                    </a:ext>
                  </a:extLst>
                </a:gridCol>
                <a:gridCol w="6286768">
                  <a:extLst>
                    <a:ext uri="{9D8B030D-6E8A-4147-A177-3AD203B41FA5}">
                      <a16:colId xmlns:a16="http://schemas.microsoft.com/office/drawing/2014/main" val="277695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類別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傳福音建議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876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語氣溫和，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</a:rPr>
                        <a:t>避免冒犯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不攻擊可蘭經、不貶低穆罕默德，專注分享耶穌的救恩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92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避免三位一體誤解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用簡明方式解釋不是信三神，而是一位神的三個位格（可用水的三態比喻）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385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尊重敬虔行為</a:t>
                      </a:r>
                      <a:endParaRPr lang="zh-TW" alt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肯定他們對神的敬畏與禱告生活，作為福音的橋梁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391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 dirty="0">
                          <a:solidFill>
                            <a:srgbClr val="FF0000"/>
                          </a:solidFill>
                        </a:rPr>
                        <a:t>強調關係非宗教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傳福音不是叫人改信宗教，而是與神建立真實愛的關係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0171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耐心與長期關係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多數穆斯林轉信耶穌需要時間，尤其涉及家庭、社群與身份認同壓力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779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763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25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伊斯蘭 </a:t>
            </a:r>
            <a:r>
              <a:rPr lang="zh-CN" altLang="en-US" sz="2800" b="1" dirty="0"/>
              <a:t>與</a:t>
            </a:r>
            <a:r>
              <a:rPr lang="en-US" altLang="zh-TW" sz="2800" b="1" dirty="0"/>
              <a:t> </a:t>
            </a:r>
            <a:r>
              <a:rPr lang="zh-TW" altLang="en-US" sz="2800" b="1" dirty="0"/>
              <a:t>基督信仰：福音對話橋梁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E0F331B-696D-47B1-8396-0520B5179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070329"/>
              </p:ext>
            </p:extLst>
          </p:nvPr>
        </p:nvGraphicFramePr>
        <p:xfrm>
          <a:off x="762000" y="1500664"/>
          <a:ext cx="10515600" cy="3901440"/>
        </p:xfrm>
        <a:graphic>
          <a:graphicData uri="http://schemas.openxmlformats.org/drawingml/2006/table">
            <a:tbl>
              <a:tblPr/>
              <a:tblGrid>
                <a:gridCol w="2781300">
                  <a:extLst>
                    <a:ext uri="{9D8B030D-6E8A-4147-A177-3AD203B41FA5}">
                      <a16:colId xmlns:a16="http://schemas.microsoft.com/office/drawing/2014/main" val="3037008586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1235593339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5110889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TW" altLang="en-US" sz="2000" b="1" i="1"/>
                        <a:t>伊斯蘭教觀念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i="1" dirty="0"/>
                        <a:t>對應的福音真理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i="1" dirty="0"/>
                        <a:t>對話引導建議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7359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一神論（阿拉是真主）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聖經也教導「只有一位真神」（申</a:t>
                      </a:r>
                      <a:r>
                        <a:rPr lang="en-US" altLang="zh-TW" sz="2000"/>
                        <a:t>6:4</a:t>
                      </a:r>
                      <a:r>
                        <a:rPr lang="zh-TW" altLang="en-US" sz="200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「你相信神是獨一的，我也信。但祂是否願意與你親密相交呢？」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187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耶穌是先知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耶穌不只先知，是神的道，道成肉身（約</a:t>
                      </a:r>
                      <a:r>
                        <a:rPr lang="en-US" altLang="zh-TW" sz="2000"/>
                        <a:t>1:1</a:t>
                      </a:r>
                      <a:r>
                        <a:rPr lang="zh-TW" altLang="en-US" sz="200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「你是否願意更深入認識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耶穌在聖經中的真實身份</a:t>
                      </a:r>
                      <a:r>
                        <a:rPr lang="zh-TW" altLang="en-US" sz="2000" dirty="0"/>
                        <a:t>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951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 dirty="0">
                          <a:solidFill>
                            <a:srgbClr val="FF0000"/>
                          </a:solidFill>
                        </a:rPr>
                        <a:t>行為決定得救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聖經說：不是靠行為，乃靠恩典（弗</a:t>
                      </a:r>
                      <a:r>
                        <a:rPr lang="en-US" altLang="zh-TW" sz="2000"/>
                        <a:t>2:8-9</a:t>
                      </a:r>
                      <a:r>
                        <a:rPr lang="zh-TW" altLang="en-US" sz="200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「若你一生努力行善，仍有不確定，這樣有平安嗎？」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849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末日審判、天堂與地獄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聖經也講審判，但耶穌已為我們代受刑罰（羅</a:t>
                      </a:r>
                      <a:r>
                        <a:rPr lang="en-US" altLang="zh-TW" sz="2000"/>
                        <a:t>5:8</a:t>
                      </a:r>
                      <a:r>
                        <a:rPr lang="zh-TW" altLang="en-US" sz="200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「若有審判，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你是否知道現在就能確定得救？</a:t>
                      </a:r>
                      <a:r>
                        <a:rPr lang="zh-TW" altLang="en-US" sz="2000" dirty="0"/>
                        <a:t>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442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 b="1" dirty="0"/>
                        <a:t>敬虔與潔淨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外在潔淨重要，但神看重內心（太</a:t>
                      </a:r>
                      <a:r>
                        <a:rPr lang="en-US" altLang="zh-TW" sz="2000" dirty="0"/>
                        <a:t>5:8</a:t>
                      </a:r>
                      <a:r>
                        <a:rPr lang="zh-TW" altLang="en-US" sz="2000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「你是否渴望內心也得潔淨、釋放與愛的關係？」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9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804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25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針對穆斯林傳福音時可用聖經經文對照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891692-7FF7-46C7-8583-7023356B6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72890"/>
              </p:ext>
            </p:extLst>
          </p:nvPr>
        </p:nvGraphicFramePr>
        <p:xfrm>
          <a:off x="793750" y="1678464"/>
          <a:ext cx="10515600" cy="3901440"/>
        </p:xfrm>
        <a:graphic>
          <a:graphicData uri="http://schemas.openxmlformats.org/drawingml/2006/table">
            <a:tbl>
              <a:tblPr/>
              <a:tblGrid>
                <a:gridCol w="2451100">
                  <a:extLst>
                    <a:ext uri="{9D8B030D-6E8A-4147-A177-3AD203B41FA5}">
                      <a16:colId xmlns:a16="http://schemas.microsoft.com/office/drawing/2014/main" val="3188185550"/>
                    </a:ext>
                  </a:extLst>
                </a:gridCol>
                <a:gridCol w="3829050">
                  <a:extLst>
                    <a:ext uri="{9D8B030D-6E8A-4147-A177-3AD203B41FA5}">
                      <a16:colId xmlns:a16="http://schemas.microsoft.com/office/drawing/2014/main" val="2947284703"/>
                    </a:ext>
                  </a:extLst>
                </a:gridCol>
                <a:gridCol w="4235450">
                  <a:extLst>
                    <a:ext uri="{9D8B030D-6E8A-4147-A177-3AD203B41FA5}">
                      <a16:colId xmlns:a16="http://schemas.microsoft.com/office/drawing/2014/main" val="11512445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000" b="1" i="1"/>
                        <a:t>主題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/>
                        <a:t>經文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備註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399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神是唯一的</a:t>
                      </a:r>
                      <a:endParaRPr lang="zh-CN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申命記 </a:t>
                      </a:r>
                      <a:r>
                        <a:rPr lang="en-US" altLang="zh-TW" sz="2000"/>
                        <a:t>6:4</a:t>
                      </a:r>
                      <a:r>
                        <a:rPr lang="zh-TW" altLang="en-US" sz="2000"/>
                        <a:t>：「耶和華－我們神是獨一的主」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對應伊斯蘭的一神論，可作共同起點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076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耶穌是神的道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約翰福音 </a:t>
                      </a:r>
                      <a:r>
                        <a:rPr lang="en-US" altLang="zh-TW" sz="2000"/>
                        <a:t>1:1</a:t>
                      </a:r>
                      <a:r>
                        <a:rPr lang="zh-TW" altLang="en-US" sz="2000"/>
                        <a:t>：「太初有道，道與神同在，道就是神」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用「道」來引導耶穌是神的道，非人所造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6440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救恩非靠行為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以弗所書 </a:t>
                      </a:r>
                      <a:r>
                        <a:rPr lang="en-US" altLang="zh-TW" sz="2000" dirty="0"/>
                        <a:t>2:8-9</a:t>
                      </a:r>
                      <a:r>
                        <a:rPr lang="zh-TW" altLang="en-US" sz="2000" dirty="0"/>
                        <a:t>：「你們得救是本乎恩</a:t>
                      </a:r>
                      <a:r>
                        <a:rPr lang="en-US" altLang="zh-TW" sz="2000" dirty="0"/>
                        <a:t>…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不是出於行為</a:t>
                      </a:r>
                      <a:r>
                        <a:rPr lang="zh-TW" altLang="en-US" sz="2000" dirty="0"/>
                        <a:t>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挑戰伊斯蘭的功德觀念，用恩典的福音作對比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589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神的愛與赦免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羅馬書 </a:t>
                      </a:r>
                      <a:r>
                        <a:rPr lang="en-US" altLang="zh-TW" sz="2000"/>
                        <a:t>5:8</a:t>
                      </a:r>
                      <a:r>
                        <a:rPr lang="zh-TW" altLang="en-US" sz="2000"/>
                        <a:t>：「基督在我們還作罪人時為我們死」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強調不是人去找神，而是神來找人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6925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 dirty="0">
                          <a:solidFill>
                            <a:srgbClr val="FF0000"/>
                          </a:solidFill>
                        </a:rPr>
                        <a:t>永恆盼望與確據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約翰福音 </a:t>
                      </a:r>
                      <a:r>
                        <a:rPr lang="en-US" altLang="zh-TW" sz="2000" dirty="0"/>
                        <a:t>3:16</a:t>
                      </a:r>
                      <a:r>
                        <a:rPr lang="zh-TW" altLang="en-US" sz="2000" dirty="0"/>
                        <a:t>：「叫一切信祂的，不至滅亡，反得永生」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與穆斯林不確定得救的信仰形成對比，帶出盼望與保證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15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88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-889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基督教</a:t>
            </a:r>
            <a:r>
              <a:rPr lang="zh-CN" altLang="en-US" sz="2800" b="1" dirty="0"/>
              <a:t>與新紀元運動</a:t>
            </a:r>
            <a:r>
              <a:rPr lang="zh-TW" altLang="en-US" sz="2800" b="1" dirty="0"/>
              <a:t>對照表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81E6600-DB41-43AC-AFA8-6C1CF1D6E8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47968"/>
              </p:ext>
            </p:extLst>
          </p:nvPr>
        </p:nvGraphicFramePr>
        <p:xfrm>
          <a:off x="139700" y="500764"/>
          <a:ext cx="11912600" cy="6357236"/>
        </p:xfrm>
        <a:graphic>
          <a:graphicData uri="http://schemas.openxmlformats.org/drawingml/2006/table">
            <a:tbl>
              <a:tblPr/>
              <a:tblGrid>
                <a:gridCol w="1578368">
                  <a:extLst>
                    <a:ext uri="{9D8B030D-6E8A-4147-A177-3AD203B41FA5}">
                      <a16:colId xmlns:a16="http://schemas.microsoft.com/office/drawing/2014/main" val="4002401548"/>
                    </a:ext>
                  </a:extLst>
                </a:gridCol>
                <a:gridCol w="4122808">
                  <a:extLst>
                    <a:ext uri="{9D8B030D-6E8A-4147-A177-3AD203B41FA5}">
                      <a16:colId xmlns:a16="http://schemas.microsoft.com/office/drawing/2014/main" val="876099655"/>
                    </a:ext>
                  </a:extLst>
                </a:gridCol>
                <a:gridCol w="6211424">
                  <a:extLst>
                    <a:ext uri="{9D8B030D-6E8A-4147-A177-3AD203B41FA5}">
                      <a16:colId xmlns:a16="http://schemas.microsoft.com/office/drawing/2014/main" val="4244447039"/>
                    </a:ext>
                  </a:extLst>
                </a:gridCol>
              </a:tblGrid>
              <a:tr h="78319">
                <a:tc>
                  <a:txBody>
                    <a:bodyPr/>
                    <a:lstStyle/>
                    <a:p>
                      <a:r>
                        <a:rPr lang="zh-CN" altLang="en-US" sz="1600" b="1" i="1"/>
                        <a:t>主題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1" i="1" dirty="0"/>
                        <a:t>基督教 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1" i="1" dirty="0"/>
                        <a:t>新紀元運動 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772712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神觀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獨一的真神，有位格、全知全能、聖潔、慈愛（申</a:t>
                      </a:r>
                      <a:r>
                        <a:rPr lang="en-US" altLang="zh-TW" sz="1600" dirty="0"/>
                        <a:t>6:4</a:t>
                      </a:r>
                      <a:r>
                        <a:rPr lang="zh-TW" altLang="en-US" sz="1600" dirty="0"/>
                        <a:t>；太</a:t>
                      </a:r>
                      <a:r>
                        <a:rPr lang="en-US" altLang="zh-TW" sz="1600" dirty="0"/>
                        <a:t>28:19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泛神論／萬有神論：宇宙即神，萬物皆神，神是無個人的能量、意識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47824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耶穌的身份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神的兒子，道成肉身，唯一救主，死而復活（約</a:t>
                      </a:r>
                      <a:r>
                        <a:rPr lang="en-US" altLang="zh-TW" sz="1600"/>
                        <a:t>1:14</a:t>
                      </a:r>
                      <a:r>
                        <a:rPr lang="zh-TW" altLang="en-US" sz="1600"/>
                        <a:t>；約</a:t>
                      </a:r>
                      <a:r>
                        <a:rPr lang="en-US" altLang="zh-TW" sz="1600"/>
                        <a:t>3:16</a:t>
                      </a:r>
                      <a:r>
                        <a:rPr lang="zh-TW" altLang="en-US" sz="160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高等靈性導師之一（</a:t>
                      </a:r>
                      <a:r>
                        <a:rPr lang="en-US" altLang="zh-TW" sz="1600"/>
                        <a:t>Ascended Master</a:t>
                      </a:r>
                      <a:r>
                        <a:rPr lang="zh-TW" altLang="en-US" sz="1600"/>
                        <a:t>），或「開悟者」，否認其神性與救贖性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675547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人性觀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人有神的形象</a:t>
                      </a:r>
                      <a:r>
                        <a:rPr lang="zh-TW" altLang="en-US" sz="1600" dirty="0"/>
                        <a:t>，但因罪與神隔絕，需要救恩（創</a:t>
                      </a:r>
                      <a:r>
                        <a:rPr lang="en-US" altLang="zh-TW" sz="1600" dirty="0"/>
                        <a:t>1:27</a:t>
                      </a:r>
                      <a:r>
                        <a:rPr lang="zh-TW" altLang="en-US" sz="1600" dirty="0"/>
                        <a:t>；羅</a:t>
                      </a:r>
                      <a:r>
                        <a:rPr lang="en-US" altLang="zh-TW" sz="1600" dirty="0"/>
                        <a:t>3:23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人本來就是神的一部分，可透過冥想覺醒自我「神性」，無原罪觀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679160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TW" altLang="en-US" sz="1600" b="1"/>
                        <a:t>救恩觀／得救方式</a:t>
                      </a:r>
                      <a:endParaRPr lang="zh-TW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因信耶穌得救</a:t>
                      </a:r>
                      <a:r>
                        <a:rPr lang="zh-TW" altLang="en-US" sz="1600" dirty="0"/>
                        <a:t>，是神白白的恩典（弗</a:t>
                      </a:r>
                      <a:r>
                        <a:rPr lang="en-US" altLang="zh-TW" sz="1600" dirty="0"/>
                        <a:t>2:8-9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靠自我提升、正面思想、冥想、覺醒意識，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無需赦罪也無絕對的救主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888756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罪的定義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違背神的聖潔律法，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是與神關係的斷裂</a:t>
                      </a:r>
                      <a:r>
                        <a:rPr lang="zh-TW" altLang="en-US" sz="1600" dirty="0"/>
                        <a:t>（羅</a:t>
                      </a:r>
                      <a:r>
                        <a:rPr lang="en-US" altLang="zh-TW" sz="1600" dirty="0"/>
                        <a:t>6:23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否認罪的存在，或稱為「負面能量」、「無明」、「未覺醒」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398060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TW" altLang="en-US" sz="1600" b="1"/>
                        <a:t>聖靈／靈界觀</a:t>
                      </a:r>
                      <a:endParaRPr lang="zh-TW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聖靈是三位一體真神</a:t>
                      </a:r>
                      <a:r>
                        <a:rPr lang="zh-TW" altLang="en-US" sz="1600" dirty="0"/>
                        <a:t>，教導與引導信徒進入真理（約</a:t>
                      </a:r>
                      <a:r>
                        <a:rPr lang="en-US" altLang="zh-TW" sz="1600" dirty="0"/>
                        <a:t>14:26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靈界充滿各類「能量」、「指導靈」、「靈性存有」</a:t>
                      </a:r>
                      <a:r>
                        <a:rPr lang="en-US" altLang="zh-TW" sz="1600" dirty="0"/>
                        <a:t>——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常涉及通靈、占星、塔羅等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650868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宇宙觀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宇宙是神所創造的受造物</a:t>
                      </a:r>
                      <a:r>
                        <a:rPr lang="zh-TW" altLang="en-US" sz="1600" dirty="0"/>
                        <a:t>（創</a:t>
                      </a:r>
                      <a:r>
                        <a:rPr lang="en-US" altLang="zh-TW" sz="1600" dirty="0"/>
                        <a:t>1:1</a:t>
                      </a:r>
                      <a:r>
                        <a:rPr lang="zh-TW" altLang="en-US" sz="1600" dirty="0"/>
                        <a:t>），與神有本質區別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宇宙與神為一體（泛神論），宇宙是神聖能量的流動場域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77098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人生目的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榮耀神、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與神建立愛的關係</a:t>
                      </a:r>
                      <a:r>
                        <a:rPr lang="zh-TW" altLang="en-US" sz="1600" dirty="0"/>
                        <a:t>，服事他人、進入永生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發掘內在潛能、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自我神化</a:t>
                      </a:r>
                      <a:r>
                        <a:rPr lang="zh-TW" altLang="en-US" sz="1600" dirty="0"/>
                        <a:t>、活在當下、達到更高「靈性頻率」或「振動」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779578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死後觀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死後有審判，信主者得永生，不信者受審判（來</a:t>
                      </a:r>
                      <a:r>
                        <a:rPr lang="en-US" altLang="zh-TW" sz="1600"/>
                        <a:t>9:27</a:t>
                      </a:r>
                      <a:r>
                        <a:rPr lang="zh-TW" altLang="en-US" sz="1600"/>
                        <a:t>；啟</a:t>
                      </a:r>
                      <a:r>
                        <a:rPr lang="en-US" altLang="zh-TW" sz="1600"/>
                        <a:t>20:11-15</a:t>
                      </a:r>
                      <a:r>
                        <a:rPr lang="zh-TW" altLang="en-US" sz="160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相信輪迴、靈魂轉世或合一於「宇宙能量」；無固定審判觀念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941818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經典與權威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聖經為神默示，獨一無誤的真理權威</a:t>
                      </a:r>
                      <a:r>
                        <a:rPr lang="zh-TW" altLang="en-US" sz="1600" dirty="0"/>
                        <a:t>（提後</a:t>
                      </a:r>
                      <a:r>
                        <a:rPr lang="en-US" altLang="zh-TW" sz="1600" dirty="0"/>
                        <a:t>3:16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拒絕絕對真理，依靠直覺、個人經驗、各種靈性書籍</a:t>
                      </a:r>
                      <a:r>
                        <a:rPr lang="zh-TW" altLang="en-US" sz="1600" dirty="0"/>
                        <a:t>（如</a:t>
                      </a:r>
                      <a:r>
                        <a:rPr lang="en-US" altLang="zh-TW" sz="1600" dirty="0"/>
                        <a:t>《</a:t>
                      </a:r>
                      <a:r>
                        <a:rPr lang="zh-TW" altLang="en-US" sz="1600" dirty="0"/>
                        <a:t>秘密</a:t>
                      </a:r>
                      <a:r>
                        <a:rPr lang="en-US" altLang="zh-TW" sz="1600" dirty="0"/>
                        <a:t>》</a:t>
                      </a:r>
                      <a:r>
                        <a:rPr lang="zh-TW" altLang="en-US" sz="1600" dirty="0"/>
                        <a:t>、占星、塔羅等）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871615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zh-CN" altLang="en-US" sz="1600" b="1"/>
                        <a:t>真理觀</a:t>
                      </a:r>
                      <a:endParaRPr lang="zh-CN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真理是絕對的，由神啟示，人需順服</a:t>
                      </a:r>
                      <a:r>
                        <a:rPr lang="zh-TW" altLang="en-US" sz="1600" dirty="0"/>
                        <a:t>（約</a:t>
                      </a:r>
                      <a:r>
                        <a:rPr lang="en-US" altLang="zh-TW" sz="1600" dirty="0"/>
                        <a:t>14:6</a:t>
                      </a:r>
                      <a:r>
                        <a:rPr lang="zh-TW" altLang="en-US" sz="1600" dirty="0"/>
                        <a:t>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真理是相對的、個人的，每人可有不同真理，沒有對錯之分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298394"/>
                  </a:ext>
                </a:extLst>
              </a:tr>
              <a:tr h="388512">
                <a:tc>
                  <a:txBody>
                    <a:bodyPr/>
                    <a:lstStyle/>
                    <a:p>
                      <a:r>
                        <a:rPr lang="zh-TW" altLang="en-US" sz="1600" b="1"/>
                        <a:t>末世與終極目標</a:t>
                      </a:r>
                      <a:endParaRPr lang="zh-TW" altLang="en-US" sz="160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耶穌再來，審判活人死人，新天新地，與神永遠同在（啟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章）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靈性進化，進入黃金時代、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人類覺醒、意識升頻，或最終與宇宙合一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92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99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-8890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基督教</a:t>
            </a:r>
            <a:r>
              <a:rPr lang="zh-CN" altLang="en-US" sz="2800" b="1" dirty="0"/>
              <a:t>與新紀元運動</a:t>
            </a:r>
            <a:r>
              <a:rPr lang="zh-TW" altLang="en-US" sz="2800" b="1" dirty="0"/>
              <a:t>對照表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9309D3-D807-4405-9A79-ADA6E4DB4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761576"/>
              </p:ext>
            </p:extLst>
          </p:nvPr>
        </p:nvGraphicFramePr>
        <p:xfrm>
          <a:off x="565150" y="1366044"/>
          <a:ext cx="10515600" cy="3474720"/>
        </p:xfrm>
        <a:graphic>
          <a:graphicData uri="http://schemas.openxmlformats.org/drawingml/2006/table">
            <a:tbl>
              <a:tblPr/>
              <a:tblGrid>
                <a:gridCol w="1746250">
                  <a:extLst>
                    <a:ext uri="{9D8B030D-6E8A-4147-A177-3AD203B41FA5}">
                      <a16:colId xmlns:a16="http://schemas.microsoft.com/office/drawing/2014/main" val="3744986699"/>
                    </a:ext>
                  </a:extLst>
                </a:gridCol>
                <a:gridCol w="4286250">
                  <a:extLst>
                    <a:ext uri="{9D8B030D-6E8A-4147-A177-3AD203B41FA5}">
                      <a16:colId xmlns:a16="http://schemas.microsoft.com/office/drawing/2014/main" val="2723008439"/>
                    </a:ext>
                  </a:extLst>
                </a:gridCol>
                <a:gridCol w="4483100">
                  <a:extLst>
                    <a:ext uri="{9D8B030D-6E8A-4147-A177-3AD203B41FA5}">
                      <a16:colId xmlns:a16="http://schemas.microsoft.com/office/drawing/2014/main" val="24097004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400" b="1" i="1"/>
                        <a:t>主題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1" i="1" dirty="0"/>
                        <a:t>基督教核心觀點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1" i="1" dirty="0"/>
                        <a:t>新紀元核心觀點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188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/>
                        <a:t>神</a:t>
                      </a:r>
                      <a:endParaRPr lang="zh-CN" alt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有位格的創造主，與人有愛的關係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無位格的能量，神即宇宙萬物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279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/>
                        <a:t>耶穌</a:t>
                      </a:r>
                      <a:endParaRPr lang="zh-CN" alt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獨一無二的神子與救主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眾多靈性導師之一，不是神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946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/>
                        <a:t>人與神</a:t>
                      </a:r>
                      <a:endParaRPr lang="zh-CN" alt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受造物與創造主，有本質區別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本質為一，人可神化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435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/>
                        <a:t>救恩</a:t>
                      </a:r>
                      <a:endParaRPr lang="zh-CN" alt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來自神的恩典，信耶穌得赦免與永生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來自內在潛能啟動與「宇宙法則」對齊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5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400" b="1"/>
                        <a:t>真理</a:t>
                      </a:r>
                      <a:endParaRPr lang="zh-CN" alt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/>
                        <a:t>絕對、啟示、自外而來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相對、內在、自我決定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05935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F0D53D7-25E8-4E33-9309-0637F65D2907}"/>
              </a:ext>
            </a:extLst>
          </p:cNvPr>
          <p:cNvSpPr txBox="1"/>
          <p:nvPr/>
        </p:nvSpPr>
        <p:spPr>
          <a:xfrm>
            <a:off x="565150" y="5260320"/>
            <a:ext cx="7874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rgbClr val="FF0000"/>
                </a:solidFill>
              </a:rPr>
              <a:t>基督教說：「你不是神，但神愛你並來尋找你。」</a:t>
            </a:r>
            <a:endParaRPr lang="en-US" altLang="zh-TW" sz="2000" b="1" dirty="0">
              <a:solidFill>
                <a:srgbClr val="FF0000"/>
              </a:solidFill>
            </a:endParaRPr>
          </a:p>
          <a:p>
            <a:r>
              <a:rPr lang="zh-TW" altLang="en-US" sz="2000" b="1" dirty="0">
                <a:solidFill>
                  <a:srgbClr val="0070C0"/>
                </a:solidFill>
              </a:rPr>
              <a:t>新紀元說：「你就是神，你要自己找回你的神性。</a:t>
            </a:r>
            <a:r>
              <a:rPr lang="zh-TW" altLang="en-US" dirty="0">
                <a:solidFill>
                  <a:srgbClr val="0070C0"/>
                </a:solidFill>
              </a:rPr>
              <a:t>」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85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24765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可用來對話或回應新紀元思維</a:t>
            </a:r>
            <a:r>
              <a:rPr lang="zh-CN" altLang="en-US" sz="2800" b="1" dirty="0"/>
              <a:t>的</a:t>
            </a:r>
            <a:r>
              <a:rPr lang="zh-TW" altLang="en-US" sz="2800" b="1" dirty="0"/>
              <a:t>關鍵經文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F3848-92F4-403D-A924-0BACB4910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97284"/>
              </p:ext>
            </p:extLst>
          </p:nvPr>
        </p:nvGraphicFramePr>
        <p:xfrm>
          <a:off x="469900" y="1386364"/>
          <a:ext cx="10515600" cy="3870960"/>
        </p:xfrm>
        <a:graphic>
          <a:graphicData uri="http://schemas.openxmlformats.org/drawingml/2006/table">
            <a:tbl>
              <a:tblPr/>
              <a:tblGrid>
                <a:gridCol w="2787650">
                  <a:extLst>
                    <a:ext uri="{9D8B030D-6E8A-4147-A177-3AD203B41FA5}">
                      <a16:colId xmlns:a16="http://schemas.microsoft.com/office/drawing/2014/main" val="2939560353"/>
                    </a:ext>
                  </a:extLst>
                </a:gridCol>
                <a:gridCol w="3714750">
                  <a:extLst>
                    <a:ext uri="{9D8B030D-6E8A-4147-A177-3AD203B41FA5}">
                      <a16:colId xmlns:a16="http://schemas.microsoft.com/office/drawing/2014/main" val="2751847016"/>
                    </a:ext>
                  </a:extLst>
                </a:gridCol>
                <a:gridCol w="4013200">
                  <a:extLst>
                    <a:ext uri="{9D8B030D-6E8A-4147-A177-3AD203B41FA5}">
                      <a16:colId xmlns:a16="http://schemas.microsoft.com/office/drawing/2014/main" val="8346387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b="1" i="1"/>
                        <a:t>主題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i="1"/>
                        <a:t>經文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i="1" dirty="0"/>
                        <a:t>用途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895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/>
                        <a:t>唯一真神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申命記 </a:t>
                      </a:r>
                      <a:r>
                        <a:rPr lang="en-US" altLang="zh-TW" sz="2000"/>
                        <a:t>6:4</a:t>
                      </a:r>
                      <a:r>
                        <a:rPr lang="zh-TW" altLang="en-US" sz="2000"/>
                        <a:t>：「耶和華－我們神是獨一的主」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回應泛神與萬神論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2129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/>
                        <a:t>耶穌的獨特性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約翰福音 </a:t>
                      </a:r>
                      <a:r>
                        <a:rPr lang="en-US" altLang="zh-TW" sz="2000"/>
                        <a:t>14:6</a:t>
                      </a:r>
                      <a:r>
                        <a:rPr lang="zh-TW" altLang="en-US" sz="2000"/>
                        <a:t>：「我就是道路、真理、生命</a:t>
                      </a:r>
                      <a:r>
                        <a:rPr lang="en-US" altLang="zh-TW" sz="2000"/>
                        <a:t>…</a:t>
                      </a:r>
                      <a:r>
                        <a:rPr lang="zh-TW" altLang="en-US" sz="2000"/>
                        <a:t>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回應「多元真理」、「靈性導師多元論」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73042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/>
                        <a:t>救恩不靠行為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以弗所書 </a:t>
                      </a:r>
                      <a:r>
                        <a:rPr lang="en-US" altLang="zh-TW" sz="2000"/>
                        <a:t>2:8-9</a:t>
                      </a:r>
                      <a:r>
                        <a:rPr lang="zh-TW" altLang="en-US" sz="2000"/>
                        <a:t>：「你們得救是本乎恩</a:t>
                      </a:r>
                      <a:r>
                        <a:rPr lang="en-US" altLang="zh-TW" sz="2000"/>
                        <a:t>…</a:t>
                      </a:r>
                      <a:r>
                        <a:rPr lang="zh-TW" altLang="en-US" sz="2000"/>
                        <a:t>不是出於行為」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回應自力提升與自我實現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788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/>
                        <a:t>神造宇宙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創世記 </a:t>
                      </a:r>
                      <a:r>
                        <a:rPr lang="en-US" altLang="zh-TW" sz="2000"/>
                        <a:t>1:1</a:t>
                      </a:r>
                      <a:r>
                        <a:rPr lang="zh-TW" altLang="en-US" sz="2000"/>
                        <a:t>：「起初神創造天地」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反對神即宇宙，強調神與受造物區分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763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/>
                        <a:t>靈界分辨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約翰一書 </a:t>
                      </a:r>
                      <a:r>
                        <a:rPr lang="en-US" altLang="zh-TW" sz="2000"/>
                        <a:t>4:1</a:t>
                      </a:r>
                      <a:r>
                        <a:rPr lang="zh-TW" altLang="en-US" sz="2000"/>
                        <a:t>：「不要都信每一個靈，要試驗是否出於神」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39468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183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24765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與新紀元信仰對話的建議策略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498DFF-8EEA-4865-AC11-A34065709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744988"/>
              </p:ext>
            </p:extLst>
          </p:nvPr>
        </p:nvGraphicFramePr>
        <p:xfrm>
          <a:off x="635000" y="1449864"/>
          <a:ext cx="10515600" cy="3596640"/>
        </p:xfrm>
        <a:graphic>
          <a:graphicData uri="http://schemas.openxmlformats.org/drawingml/2006/table">
            <a:tbl>
              <a:tblPr/>
              <a:tblGrid>
                <a:gridCol w="3549650">
                  <a:extLst>
                    <a:ext uri="{9D8B030D-6E8A-4147-A177-3AD203B41FA5}">
                      <a16:colId xmlns:a16="http://schemas.microsoft.com/office/drawing/2014/main" val="4168098034"/>
                    </a:ext>
                  </a:extLst>
                </a:gridCol>
                <a:gridCol w="6965950">
                  <a:extLst>
                    <a:ext uri="{9D8B030D-6E8A-4147-A177-3AD203B41FA5}">
                      <a16:colId xmlns:a16="http://schemas.microsoft.com/office/drawing/2014/main" val="19177916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方法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說明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169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從共鳴出發</a:t>
                      </a:r>
                      <a:endParaRPr lang="zh-CN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肯定他們對靈性的渴望、對和平與愛的追求，作為接觸點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485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轉向耶穌的獨特性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引導思考：「若耶穌真的是神的兒子，你願不願意認真認識祂？」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101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指出內在神論的矛盾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問：「若每個人都是神，為何這世界仍充滿痛苦、混亂與欺騙？」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9107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揭露相對主義的虛空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問：「若真理是相對的，那麼你怎麼知道自己相信的就是對的？」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133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強調恩典與確據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與新紀元靠「覺醒、自修」對比：「真正的平安不是靠自己修，而是因被愛與赦免」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140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3769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24765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基督教信仰與其他宗教的五大根本不同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49DC35-7A5A-4E70-99A0-91BC9091CD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239284"/>
              </p:ext>
            </p:extLst>
          </p:nvPr>
        </p:nvGraphicFramePr>
        <p:xfrm>
          <a:off x="884568" y="1253330"/>
          <a:ext cx="10926432" cy="5198269"/>
        </p:xfrm>
        <a:graphic>
          <a:graphicData uri="http://schemas.openxmlformats.org/drawingml/2006/table">
            <a:tbl>
              <a:tblPr/>
              <a:tblGrid>
                <a:gridCol w="2055482">
                  <a:extLst>
                    <a:ext uri="{9D8B030D-6E8A-4147-A177-3AD203B41FA5}">
                      <a16:colId xmlns:a16="http://schemas.microsoft.com/office/drawing/2014/main" val="2485236870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2427889076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83133476"/>
                    </a:ext>
                  </a:extLst>
                </a:gridCol>
                <a:gridCol w="3816350">
                  <a:extLst>
                    <a:ext uri="{9D8B030D-6E8A-4147-A177-3AD203B41FA5}">
                      <a16:colId xmlns:a16="http://schemas.microsoft.com/office/drawing/2014/main" val="1774442794"/>
                    </a:ext>
                  </a:extLst>
                </a:gridCol>
              </a:tblGrid>
              <a:tr h="346551">
                <a:tc>
                  <a:txBody>
                    <a:bodyPr/>
                    <a:lstStyle/>
                    <a:p>
                      <a:r>
                        <a:rPr lang="zh-CN" altLang="en-US" sz="1400" b="1" i="1"/>
                        <a:t>核心主題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i="1" dirty="0"/>
                        <a:t>基督教信仰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1" i="1"/>
                        <a:t>其他宗教觀點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1" i="1" dirty="0"/>
                        <a:t>對應經文與用途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743669"/>
                  </a:ext>
                </a:extLst>
              </a:tr>
              <a:tr h="866378">
                <a:tc>
                  <a:txBody>
                    <a:bodyPr/>
                    <a:lstStyle/>
                    <a:p>
                      <a:r>
                        <a:rPr lang="en-US" altLang="zh-CN" sz="1400" b="1"/>
                        <a:t>1. </a:t>
                      </a:r>
                      <a:r>
                        <a:rPr lang="zh-CN" altLang="en-US" sz="1400" b="1"/>
                        <a:t>神的本質</a:t>
                      </a:r>
                      <a:endParaRPr lang="zh-CN" altLang="en-US" sz="1400"/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1"/>
                        <a:t>獨一真神，有位格、聖潔、愛人，與受造物有別</a:t>
                      </a:r>
                      <a:endParaRPr lang="zh-TW" altLang="en-US" sz="1400"/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泛神、多神、無神、萬神皆神等（神與萬物不分）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申命記 </a:t>
                      </a:r>
                      <a:r>
                        <a:rPr lang="en-US" altLang="zh-TW" sz="1400" dirty="0"/>
                        <a:t>6:4</a:t>
                      </a:r>
                      <a:r>
                        <a:rPr lang="zh-TW" altLang="en-US" sz="1400" dirty="0"/>
                        <a:t>：「耶和華</a:t>
                      </a:r>
                      <a:r>
                        <a:rPr lang="en-US" altLang="zh-TW" sz="1400" dirty="0"/>
                        <a:t>—</a:t>
                      </a:r>
                      <a:r>
                        <a:rPr lang="zh-TW" altLang="en-US" sz="1400" dirty="0"/>
                        <a:t>我們神是獨一的主」 </a:t>
                      </a:r>
                      <a:endParaRPr lang="en-US" altLang="zh-TW" sz="1400" dirty="0"/>
                    </a:p>
                    <a:p>
                      <a:r>
                        <a:rPr lang="zh-TW" altLang="en-US" sz="1400" b="1" dirty="0">
                          <a:solidFill>
                            <a:srgbClr val="FF0000"/>
                          </a:solidFill>
                        </a:rPr>
                        <a:t>回應</a:t>
                      </a:r>
                      <a:r>
                        <a:rPr lang="zh-TW" altLang="en-US" sz="1400" dirty="0"/>
                        <a:t>泛神與萬神論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10854"/>
                  </a:ext>
                </a:extLst>
              </a:tr>
              <a:tr h="866378">
                <a:tc>
                  <a:txBody>
                    <a:bodyPr/>
                    <a:lstStyle/>
                    <a:p>
                      <a:r>
                        <a:rPr lang="en-US" altLang="zh-CN" sz="1400" b="1"/>
                        <a:t>2. </a:t>
                      </a:r>
                      <a:r>
                        <a:rPr lang="zh-CN" altLang="en-US" sz="1400" b="1"/>
                        <a:t>救恩的方式</a:t>
                      </a:r>
                      <a:endParaRPr lang="zh-CN" altLang="en-US" sz="1400"/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1"/>
                        <a:t>靠神恩典、藉信耶穌得救，不靠人行為功德</a:t>
                      </a:r>
                      <a:endParaRPr lang="zh-TW" altLang="en-US" sz="1400"/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多數宗教靠自我修行、守律法、積功德、自我淨化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以弗所書 </a:t>
                      </a:r>
                      <a:r>
                        <a:rPr lang="en-US" altLang="zh-TW" sz="1400" dirty="0"/>
                        <a:t>2:8-9</a:t>
                      </a:r>
                      <a:r>
                        <a:rPr lang="zh-TW" altLang="en-US" sz="1400" dirty="0"/>
                        <a:t>：「得救是本乎恩</a:t>
                      </a:r>
                      <a:r>
                        <a:rPr lang="en-US" altLang="zh-TW" sz="1400" dirty="0"/>
                        <a:t>…</a:t>
                      </a:r>
                      <a:r>
                        <a:rPr lang="zh-TW" altLang="en-US" sz="1400" dirty="0"/>
                        <a:t>不是出於行為」</a:t>
                      </a:r>
                      <a:endParaRPr lang="en-US" altLang="zh-TW" sz="1400" dirty="0"/>
                    </a:p>
                    <a:p>
                      <a:r>
                        <a:rPr lang="zh-TW" altLang="en-US" sz="1400" b="1" dirty="0">
                          <a:solidFill>
                            <a:srgbClr val="FF0000"/>
                          </a:solidFill>
                        </a:rPr>
                        <a:t>回應</a:t>
                      </a:r>
                      <a:r>
                        <a:rPr lang="zh-TW" altLang="en-US" sz="1400" dirty="0"/>
                        <a:t>行為得救觀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10345"/>
                  </a:ext>
                </a:extLst>
              </a:tr>
              <a:tr h="866378">
                <a:tc>
                  <a:txBody>
                    <a:bodyPr/>
                    <a:lstStyle/>
                    <a:p>
                      <a:r>
                        <a:rPr lang="en-US" altLang="zh-CN" sz="1400" b="1"/>
                        <a:t>3. </a:t>
                      </a:r>
                      <a:r>
                        <a:rPr lang="zh-CN" altLang="en-US" sz="1400" b="1"/>
                        <a:t>耶穌的身份</a:t>
                      </a:r>
                      <a:endParaRPr lang="zh-CN" altLang="en-US" sz="1400"/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1"/>
                        <a:t>耶穌是唯一救主，是神的兒子，道成肉身，死而復活</a:t>
                      </a:r>
                      <a:endParaRPr lang="zh-TW" altLang="en-US" sz="1400"/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僅視為偉人、先知、開悟者、導師之一（如伊斯蘭、佛教、新紀元等）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約翰福音 </a:t>
                      </a:r>
                      <a:r>
                        <a:rPr lang="en-US" altLang="zh-TW" sz="1400" dirty="0"/>
                        <a:t>14:6</a:t>
                      </a:r>
                      <a:r>
                        <a:rPr lang="zh-TW" altLang="en-US" sz="1400" dirty="0"/>
                        <a:t>：「我就是道路、真理、生命</a:t>
                      </a:r>
                      <a:r>
                        <a:rPr lang="en-US" altLang="zh-TW" sz="1400" dirty="0"/>
                        <a:t>…</a:t>
                      </a:r>
                      <a:r>
                        <a:rPr lang="zh-TW" altLang="en-US" sz="1400" dirty="0"/>
                        <a:t>」</a:t>
                      </a:r>
                      <a:br>
                        <a:rPr lang="zh-TW" altLang="en-US" sz="1400" dirty="0"/>
                      </a:br>
                      <a:r>
                        <a:rPr lang="zh-TW" altLang="en-US" sz="1400" b="1" dirty="0">
                          <a:solidFill>
                            <a:srgbClr val="FF0000"/>
                          </a:solidFill>
                        </a:rPr>
                        <a:t>回應</a:t>
                      </a:r>
                      <a:r>
                        <a:rPr lang="zh-TW" altLang="en-US" sz="1400" dirty="0"/>
                        <a:t>宗教多元論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866983"/>
                  </a:ext>
                </a:extLst>
              </a:tr>
              <a:tr h="1126292">
                <a:tc>
                  <a:txBody>
                    <a:bodyPr/>
                    <a:lstStyle/>
                    <a:p>
                      <a:r>
                        <a:rPr lang="en-US" altLang="zh-TW" sz="1400" b="1"/>
                        <a:t>4. </a:t>
                      </a:r>
                      <a:r>
                        <a:rPr lang="zh-TW" altLang="en-US" sz="1400" b="1"/>
                        <a:t>宇宙與人的來源</a:t>
                      </a:r>
                      <a:endParaRPr lang="zh-TW" altLang="en-US" sz="1400"/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1"/>
                        <a:t>神創造天地萬物，人有神的形象，有目的、有尊嚴</a:t>
                      </a:r>
                      <a:endParaRPr lang="zh-TW" altLang="en-US" sz="1400"/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宇宙自生、輪迴、無始無終、能量流轉，否認造物主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創世記 </a:t>
                      </a:r>
                      <a:r>
                        <a:rPr lang="en-US" altLang="zh-TW" sz="1400" dirty="0"/>
                        <a:t>1:1</a:t>
                      </a:r>
                      <a:r>
                        <a:rPr lang="zh-TW" altLang="en-US" sz="1400" dirty="0"/>
                        <a:t>：「起初神創造天地」</a:t>
                      </a:r>
                      <a:br>
                        <a:rPr lang="zh-TW" altLang="en-US" sz="1400" dirty="0"/>
                      </a:br>
                      <a:r>
                        <a:rPr lang="zh-TW" altLang="en-US" sz="1400" b="1" dirty="0">
                          <a:solidFill>
                            <a:srgbClr val="FF0000"/>
                          </a:solidFill>
                        </a:rPr>
                        <a:t>回應</a:t>
                      </a:r>
                      <a:r>
                        <a:rPr lang="zh-TW" altLang="en-US" sz="1400" dirty="0"/>
                        <a:t>神即宇宙、萬物即神的觀念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53159"/>
                  </a:ext>
                </a:extLst>
              </a:tr>
              <a:tr h="1126292">
                <a:tc>
                  <a:txBody>
                    <a:bodyPr/>
                    <a:lstStyle/>
                    <a:p>
                      <a:r>
                        <a:rPr lang="en-US" altLang="zh-TW" sz="1400" b="1"/>
                        <a:t>5. </a:t>
                      </a:r>
                      <a:r>
                        <a:rPr lang="zh-TW" altLang="en-US" sz="1400" b="1"/>
                        <a:t>靈界與真理辨識</a:t>
                      </a:r>
                      <a:endParaRPr lang="zh-TW" altLang="en-US" sz="1400"/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1"/>
                        <a:t>有聖靈引導辨別真理與異端，真理是從神啟示的、絕對的</a:t>
                      </a:r>
                      <a:endParaRPr lang="zh-TW" altLang="en-US" sz="1400"/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/>
                        <a:t>相對主義、直覺、通靈、占卜等，各憑己意信仰與體驗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約翰一書 </a:t>
                      </a:r>
                      <a:r>
                        <a:rPr lang="en-US" altLang="zh-TW" sz="1400" dirty="0"/>
                        <a:t>4:1</a:t>
                      </a:r>
                      <a:r>
                        <a:rPr lang="zh-TW" altLang="en-US" sz="1400" dirty="0"/>
                        <a:t>：「不要都信每一個靈</a:t>
                      </a:r>
                      <a:r>
                        <a:rPr lang="en-US" altLang="zh-TW" sz="1400" dirty="0"/>
                        <a:t>…</a:t>
                      </a:r>
                      <a:r>
                        <a:rPr lang="zh-TW" altLang="en-US" sz="1400" dirty="0"/>
                        <a:t>要試驗是否出於神」</a:t>
                      </a:r>
                      <a:br>
                        <a:rPr lang="zh-TW" altLang="en-US" sz="1400" dirty="0"/>
                      </a:br>
                      <a:r>
                        <a:rPr lang="zh-TW" altLang="en-US" sz="1400" b="1" dirty="0">
                          <a:solidFill>
                            <a:srgbClr val="FF0000"/>
                          </a:solidFill>
                        </a:rPr>
                        <a:t>提醒</a:t>
                      </a:r>
                      <a:r>
                        <a:rPr lang="zh-TW" altLang="en-US" sz="1400" dirty="0"/>
                        <a:t>靈界分辨</a:t>
                      </a:r>
                    </a:p>
                  </a:txBody>
                  <a:tcPr marL="72522" marR="72522" marT="36261" marB="362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589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5673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247650"/>
            <a:ext cx="10515600" cy="721203"/>
          </a:xfrm>
        </p:spPr>
        <p:txBody>
          <a:bodyPr>
            <a:normAutofit/>
          </a:bodyPr>
          <a:lstStyle/>
          <a:p>
            <a:r>
              <a:rPr lang="zh-CN" altLang="en-US" sz="2800" b="1" dirty="0"/>
              <a:t>基督教信仰目的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3016271-EAF2-4966-A2BC-149CEDD0E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317091"/>
              </p:ext>
            </p:extLst>
          </p:nvPr>
        </p:nvGraphicFramePr>
        <p:xfrm>
          <a:off x="533400" y="1414304"/>
          <a:ext cx="10515600" cy="3566160"/>
        </p:xfrm>
        <a:graphic>
          <a:graphicData uri="http://schemas.openxmlformats.org/drawingml/2006/table">
            <a:tbl>
              <a:tblPr/>
              <a:tblGrid>
                <a:gridCol w="2997200">
                  <a:extLst>
                    <a:ext uri="{9D8B030D-6E8A-4147-A177-3AD203B41FA5}">
                      <a16:colId xmlns:a16="http://schemas.microsoft.com/office/drawing/2014/main" val="13746384"/>
                    </a:ext>
                  </a:extLst>
                </a:gridCol>
                <a:gridCol w="4013200">
                  <a:extLst>
                    <a:ext uri="{9D8B030D-6E8A-4147-A177-3AD203B41FA5}">
                      <a16:colId xmlns:a16="http://schemas.microsoft.com/office/drawing/2014/main" val="72429286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1640982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dirty="0"/>
                        <a:t>基督教信仰目的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/>
                        <a:t>說明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/>
                        <a:t>經文依據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583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b="1"/>
                        <a:t>認識真神</a:t>
                      </a:r>
                      <a:endParaRPr lang="zh-CN" alt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認識那位創造天地、掌管歷史、聖潔慈愛的</a:t>
                      </a: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唯一真神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約翰福音 </a:t>
                      </a:r>
                      <a:r>
                        <a:rPr lang="en-US" altLang="zh-TW"/>
                        <a:t>17:3</a:t>
                      </a:r>
                      <a:r>
                        <a:rPr lang="zh-TW" altLang="en-US"/>
                        <a:t>：「認識你</a:t>
                      </a:r>
                      <a:r>
                        <a:rPr lang="en-US" altLang="zh-TW"/>
                        <a:t>…</a:t>
                      </a:r>
                      <a:r>
                        <a:rPr lang="zh-TW" altLang="en-US"/>
                        <a:t>就是永生」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139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b="1"/>
                        <a:t>悔改得赦，與神和好</a:t>
                      </a:r>
                      <a:endParaRPr lang="zh-TW" alt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承認自己的罪，接受耶穌的救恩，</a:t>
                      </a: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重新與神建立愛與信任的關係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羅馬書 </a:t>
                      </a:r>
                      <a:r>
                        <a:rPr lang="en-US" altLang="zh-TW"/>
                        <a:t>5:10</a:t>
                      </a:r>
                      <a:r>
                        <a:rPr lang="zh-TW" altLang="en-US"/>
                        <a:t>：「我們</a:t>
                      </a:r>
                      <a:r>
                        <a:rPr lang="en-US" altLang="zh-TW"/>
                        <a:t>…</a:t>
                      </a:r>
                      <a:r>
                        <a:rPr lang="zh-TW" altLang="en-US"/>
                        <a:t>藉著神兒子的死，得與神和好」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304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b="1"/>
                        <a:t>得著永生的盼望</a:t>
                      </a:r>
                      <a:endParaRPr lang="zh-CN" alt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不再懼怕死亡與審判，因耶穌已為我們勝過死亡，</a:t>
                      </a: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賜我們永生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約翰福音 </a:t>
                      </a:r>
                      <a:r>
                        <a:rPr lang="en-US" altLang="zh-TW"/>
                        <a:t>3:16</a:t>
                      </a:r>
                      <a:r>
                        <a:rPr lang="zh-TW" altLang="en-US"/>
                        <a:t>：「信祂的不至滅亡，反得永生」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573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b="1"/>
                        <a:t>活出愛與聖潔的生命</a:t>
                      </a:r>
                      <a:endParaRPr lang="zh-TW" alt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信徒受聖靈引導，活出愛神愛人的</a:t>
                      </a: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新生命</a:t>
                      </a:r>
                      <a:r>
                        <a:rPr lang="zh-TW" altLang="en-US" dirty="0"/>
                        <a:t>，榮耀神並祝福世界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加拉太書 </a:t>
                      </a:r>
                      <a:r>
                        <a:rPr lang="en-US" altLang="zh-TW"/>
                        <a:t>5:22-23</a:t>
                      </a:r>
                      <a:r>
                        <a:rPr lang="zh-TW" altLang="en-US"/>
                        <a:t>：「聖靈所結的果子</a:t>
                      </a:r>
                      <a:r>
                        <a:rPr lang="en-US" altLang="zh-TW"/>
                        <a:t>…</a:t>
                      </a:r>
                      <a:r>
                        <a:rPr lang="zh-TW" altLang="en-US"/>
                        <a:t>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776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b="1"/>
                        <a:t>盼望耶穌再來與新天新地</a:t>
                      </a:r>
                      <a:endParaRPr lang="zh-TW" alt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不是逃離世界，而是盼望耶穌再來，審判罪惡，更新天地，</a:t>
                      </a: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與神永遠同在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啟示錄 </a:t>
                      </a:r>
                      <a:r>
                        <a:rPr lang="en-US" altLang="zh-TW" dirty="0"/>
                        <a:t>21:1-4</a:t>
                      </a:r>
                      <a:r>
                        <a:rPr lang="zh-TW" altLang="en-US" dirty="0"/>
                        <a:t>：「我又看見一個新天新地</a:t>
                      </a:r>
                      <a:r>
                        <a:rPr lang="en-US" altLang="zh-TW" dirty="0"/>
                        <a:t>…</a:t>
                      </a:r>
                      <a:r>
                        <a:rPr lang="zh-TW" altLang="en-US" dirty="0"/>
                        <a:t>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967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24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0438-2746-41A8-BE99-A3C6F866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50" y="1914525"/>
            <a:ext cx="10515600" cy="1000125"/>
          </a:xfrm>
        </p:spPr>
        <p:txBody>
          <a:bodyPr/>
          <a:lstStyle/>
          <a:p>
            <a:pPr algn="ctr"/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爲什麽信教？</a:t>
            </a:r>
            <a:endParaRPr 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08598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24765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基督教的獨特</a:t>
            </a:r>
            <a:r>
              <a:rPr lang="zh-CN" altLang="en-US" sz="2800" b="1" dirty="0"/>
              <a:t>性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3BF47DC-B34B-4D4D-A2F9-BDC34EA5B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942603"/>
              </p:ext>
            </p:extLst>
          </p:nvPr>
        </p:nvGraphicFramePr>
        <p:xfrm>
          <a:off x="692150" y="1559084"/>
          <a:ext cx="10515600" cy="3291840"/>
        </p:xfrm>
        <a:graphic>
          <a:graphicData uri="http://schemas.openxmlformats.org/drawingml/2006/table">
            <a:tbl>
              <a:tblPr/>
              <a:tblGrid>
                <a:gridCol w="2152650">
                  <a:extLst>
                    <a:ext uri="{9D8B030D-6E8A-4147-A177-3AD203B41FA5}">
                      <a16:colId xmlns:a16="http://schemas.microsoft.com/office/drawing/2014/main" val="3265326697"/>
                    </a:ext>
                  </a:extLst>
                </a:gridCol>
                <a:gridCol w="3905250">
                  <a:extLst>
                    <a:ext uri="{9D8B030D-6E8A-4147-A177-3AD203B41FA5}">
                      <a16:colId xmlns:a16="http://schemas.microsoft.com/office/drawing/2014/main" val="2998416795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8285748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000" b="1" i="1"/>
                        <a:t>類別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/>
                        <a:t>一般宗教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基督教信仰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675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起點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人尋找神、真理、平安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神主動尋找人，並啟示真理（耶穌基督）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8968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救恩方式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靠修行、儀式、律法、功德賺取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靠恩典、信心，接受耶穌為救主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95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終極目標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解脫、升天、涅槃、成仙、輪迴終止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與神永遠同在，在愛與榮耀中享受永生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929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神與人關係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主與僕、宇宙與能量、不明確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父與子、愛與信任的親密關係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109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2000" b="1" dirty="0"/>
                        <a:t>真理觀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相對／多元／不確定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絕對真理由神啟示，中心在耶穌基督（約</a:t>
                      </a:r>
                      <a:r>
                        <a:rPr lang="en-US" altLang="zh-TW" sz="2000" dirty="0"/>
                        <a:t>14:6</a:t>
                      </a:r>
                      <a:r>
                        <a:rPr lang="zh-TW" altLang="en-US" sz="2000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582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0746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EAB61-A7BD-4245-9AAC-8871FB280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0" y="2689225"/>
            <a:ext cx="10515600" cy="1325563"/>
          </a:xfrm>
        </p:spPr>
        <p:txBody>
          <a:bodyPr>
            <a:normAutofit fontScale="90000"/>
          </a:bodyPr>
          <a:lstStyle/>
          <a:p>
            <a:pPr algn="l"/>
            <a:br>
              <a:rPr lang="en-US" altLang="zh-CN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zh-TW" altLang="en-US" b="1" i="0" dirty="0">
                <a:solidFill>
                  <a:srgbClr val="FF0000"/>
                </a:solidFill>
                <a:effectLst/>
                <a:latin typeface="HeiTi TC"/>
              </a:rPr>
              <a:t>耶穌說：我就是道路、真理、生命，若不藉着我，沒有人能到父那裏去。</a:t>
            </a:r>
            <a:r>
              <a:rPr lang="zh-CN" altLang="en-US" i="0" dirty="0">
                <a:solidFill>
                  <a:srgbClr val="FF0000"/>
                </a:solidFill>
                <a:effectLst/>
                <a:latin typeface="+mn-ea"/>
                <a:ea typeface="+mn-ea"/>
              </a:rPr>
              <a:t>（約</a:t>
            </a:r>
            <a:r>
              <a:rPr lang="en-US" altLang="zh-CN" i="0" dirty="0">
                <a:solidFill>
                  <a:srgbClr val="FF0000"/>
                </a:solidFill>
                <a:effectLst/>
                <a:latin typeface="+mn-ea"/>
                <a:ea typeface="+mn-ea"/>
              </a:rPr>
              <a:t>14</a:t>
            </a:r>
            <a:r>
              <a:rPr lang="zh-CN" altLang="en-US" i="0" dirty="0">
                <a:solidFill>
                  <a:srgbClr val="FF0000"/>
                </a:solidFill>
                <a:effectLst/>
                <a:latin typeface="+mn-ea"/>
                <a:ea typeface="+mn-ea"/>
              </a:rPr>
              <a:t>：</a:t>
            </a:r>
            <a:r>
              <a:rPr lang="en-US" altLang="zh-CN" i="0" dirty="0">
                <a:solidFill>
                  <a:srgbClr val="FF0000"/>
                </a:solidFill>
                <a:effectLst/>
                <a:latin typeface="+mn-ea"/>
                <a:ea typeface="+mn-ea"/>
              </a:rPr>
              <a:t>6</a:t>
            </a:r>
            <a:r>
              <a:rPr lang="zh-CN" altLang="en-US" i="0" dirty="0">
                <a:solidFill>
                  <a:srgbClr val="FF0000"/>
                </a:solidFill>
                <a:effectLst/>
                <a:latin typeface="+mn-ea"/>
                <a:ea typeface="+mn-ea"/>
              </a:rPr>
              <a:t>）</a:t>
            </a:r>
            <a:br>
              <a:rPr lang="en-US" altLang="zh-CN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zh-CN" altLang="en-US" sz="4400" b="1" i="0" u="none" strike="noStrike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96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247650"/>
            <a:ext cx="10515600" cy="72120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宗教的</a:t>
            </a:r>
            <a:r>
              <a:rPr lang="zh-CN" altLang="en-US" sz="2800" b="1" dirty="0"/>
              <a:t>目的</a:t>
            </a:r>
            <a:endParaRPr lang="en-US" sz="2800" b="1" dirty="0">
              <a:latin typeface="+mj-ea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F397508-2582-49D8-BBDA-84071E3C7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80465"/>
              </p:ext>
            </p:extLst>
          </p:nvPr>
        </p:nvGraphicFramePr>
        <p:xfrm>
          <a:off x="768350" y="1325880"/>
          <a:ext cx="10515600" cy="3992880"/>
        </p:xfrm>
        <a:graphic>
          <a:graphicData uri="http://schemas.openxmlformats.org/drawingml/2006/table">
            <a:tbl>
              <a:tblPr/>
              <a:tblGrid>
                <a:gridCol w="3194050">
                  <a:extLst>
                    <a:ext uri="{9D8B030D-6E8A-4147-A177-3AD203B41FA5}">
                      <a16:colId xmlns:a16="http://schemas.microsoft.com/office/drawing/2014/main" val="3968097242"/>
                    </a:ext>
                  </a:extLst>
                </a:gridCol>
                <a:gridCol w="7321550">
                  <a:extLst>
                    <a:ext uri="{9D8B030D-6E8A-4147-A177-3AD203B41FA5}">
                      <a16:colId xmlns:a16="http://schemas.microsoft.com/office/drawing/2014/main" val="3830618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宗教目的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i="1" dirty="0"/>
                        <a:t>說明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69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解釋宇宙與人生來源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宗教試圖解釋宇宙如何開始、人從哪裡來、活著的意義是什麼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72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處理罪惡與苦難問題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宗教提供解釋：人為什麼會痛苦、死亡、做惡？並試圖提供解脫或解答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519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建立道德與倫理準則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宗教常為社會與個人提供善惡標準，鼓勵修德行善、避免惡行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791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與神明或靈界建立連結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宗教透過祭祀、祈禱、冥想、占卜等行為，試圖與神靈、祖先或靈界建立關係或取得保佑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586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追求終極歸宿與超越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/>
                        <a:t>提供死亡之後的盼望，如天堂、涅槃、成仙、輪迴轉世等，讓信徒對未來有所期望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370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建構信仰群體與歸屬感</a:t>
                      </a:r>
                      <a:endParaRPr lang="zh-TW" alt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宗教凝聚群體，共同遵守信仰規範，提供情感歸屬、安全感與身份認同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657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31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0438-2746-41A8-BE99-A3C6F866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50" y="1914525"/>
            <a:ext cx="10515600" cy="1000125"/>
          </a:xfrm>
        </p:spPr>
        <p:txBody>
          <a:bodyPr/>
          <a:lstStyle/>
          <a:p>
            <a:pPr algn="ctr"/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爲什麽信基督教？</a:t>
            </a:r>
            <a:endParaRPr 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8774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0438-2746-41A8-BE99-A3C6F866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282825"/>
            <a:ext cx="10515600" cy="1000125"/>
          </a:xfrm>
        </p:spPr>
        <p:txBody>
          <a:bodyPr>
            <a:normAutofit fontScale="90000"/>
          </a:bodyPr>
          <a:lstStyle/>
          <a:p>
            <a:r>
              <a:rPr lang="zh-CN" altLang="en-US" b="0" i="0" dirty="0">
                <a:solidFill>
                  <a:srgbClr val="FF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除他以外、别无拯救．因为在天下人间、没有赐下别的名、我们可以靠着得救。</a:t>
            </a:r>
            <a:r>
              <a:rPr lang="en-US" altLang="zh-CN" b="0" i="0" dirty="0">
                <a:solidFill>
                  <a:srgbClr val="FF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(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徒</a:t>
            </a:r>
            <a:r>
              <a:rPr lang="en-US" altLang="zh-CN" b="0" i="0" dirty="0">
                <a:solidFill>
                  <a:srgbClr val="FF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4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：</a:t>
            </a:r>
            <a:r>
              <a:rPr lang="en-US" altLang="zh-CN" b="0" i="0" dirty="0">
                <a:solidFill>
                  <a:srgbClr val="FF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12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Noto Sans SC" panose="020B0200000000000000" pitchFamily="34" charset="-128"/>
                <a:ea typeface="Noto Sans SC" panose="020B0200000000000000" pitchFamily="34" charset="-128"/>
              </a:rPr>
              <a:t>）</a:t>
            </a:r>
            <a:endParaRPr lang="en-US" dirty="0">
              <a:solidFill>
                <a:srgbClr val="FF0000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41531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0438-2746-41A8-BE99-A3C6F866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162" y="3050994"/>
            <a:ext cx="10515600" cy="1000125"/>
          </a:xfrm>
        </p:spPr>
        <p:txBody>
          <a:bodyPr>
            <a:normAutofit fontScale="90000"/>
          </a:bodyPr>
          <a:lstStyle/>
          <a:p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爲什麽你需要拯救？如何救？</a:t>
            </a: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爲什麽其他宗教救不了你？</a:t>
            </a: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endParaRPr 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78893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7BA022-AD3C-463B-B9BF-95F855514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273238"/>
              </p:ext>
            </p:extLst>
          </p:nvPr>
        </p:nvGraphicFramePr>
        <p:xfrm>
          <a:off x="208853" y="182880"/>
          <a:ext cx="11774293" cy="6492239"/>
        </p:xfrm>
        <a:graphic>
          <a:graphicData uri="http://schemas.openxmlformats.org/drawingml/2006/table">
            <a:tbl>
              <a:tblPr/>
              <a:tblGrid>
                <a:gridCol w="1936672">
                  <a:extLst>
                    <a:ext uri="{9D8B030D-6E8A-4147-A177-3AD203B41FA5}">
                      <a16:colId xmlns:a16="http://schemas.microsoft.com/office/drawing/2014/main" val="3733691249"/>
                    </a:ext>
                  </a:extLst>
                </a:gridCol>
                <a:gridCol w="4620439">
                  <a:extLst>
                    <a:ext uri="{9D8B030D-6E8A-4147-A177-3AD203B41FA5}">
                      <a16:colId xmlns:a16="http://schemas.microsoft.com/office/drawing/2014/main" val="2494495261"/>
                    </a:ext>
                  </a:extLst>
                </a:gridCol>
                <a:gridCol w="5217182">
                  <a:extLst>
                    <a:ext uri="{9D8B030D-6E8A-4147-A177-3AD203B41FA5}">
                      <a16:colId xmlns:a16="http://schemas.microsoft.com/office/drawing/2014/main" val="3669569077"/>
                    </a:ext>
                  </a:extLst>
                </a:gridCol>
              </a:tblGrid>
              <a:tr h="374720">
                <a:tc>
                  <a:txBody>
                    <a:bodyPr/>
                    <a:lstStyle/>
                    <a:p>
                      <a:r>
                        <a:rPr lang="zh-CN" altLang="en-US" sz="2000" b="1" i="1"/>
                        <a:t>項目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i="1"/>
                        <a:t>正統宗教（宗教）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i="1" dirty="0"/>
                        <a:t>邪教（異端</a:t>
                      </a:r>
                      <a:r>
                        <a:rPr lang="en-US" altLang="zh-TW" sz="2000" b="1" i="1" dirty="0"/>
                        <a:t>/</a:t>
                      </a:r>
                      <a:r>
                        <a:rPr lang="zh-TW" altLang="en-US" sz="2000" b="1" i="1" dirty="0"/>
                        <a:t>極端團體）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335046"/>
                  </a:ext>
                </a:extLst>
              </a:tr>
              <a:tr h="687435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教義來源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有歷史根源，經典經書（如聖經、可蘭經）為依據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多為創辦人自創教義，斷章取義或扭曲經文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134282"/>
                  </a:ext>
                </a:extLst>
              </a:tr>
              <a:tr h="61513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創立者背景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多為歷史人物，經歷長時間認可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常為現代人物，自稱神祕啟示或化身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895250"/>
                  </a:ext>
                </a:extLst>
              </a:tr>
              <a:tr h="61513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對領袖態度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尊敬領袖但不盲從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領袖崇拜，視領袖為唯一真理，具絕對權威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250220"/>
                  </a:ext>
                </a:extLst>
              </a:tr>
              <a:tr h="61513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思想控制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鼓勵思考、信仰自由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控制思想，灌輸絕對服從，禁止質疑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1410684"/>
                  </a:ext>
                </a:extLst>
              </a:tr>
              <a:tr h="37472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群體互動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鼓勵與社會互動與服事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隔離成員，與社會脫節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215857"/>
                  </a:ext>
                </a:extLst>
              </a:tr>
              <a:tr h="37472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經濟行為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鼓勵自願奉獻，財務透明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強制奉獻，金錢集中於領袖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364770"/>
                  </a:ext>
                </a:extLst>
              </a:tr>
              <a:tr h="374720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脫離困難度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成員可自由進出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脫離即遭詆毀、恐嚇，甚至報復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125559"/>
                  </a:ext>
                </a:extLst>
              </a:tr>
              <a:tr h="61513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行為規範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有道德標準，鼓勵仁愛、公義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操控行為，可能容許欺詐、暴力等極端行為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2616822"/>
                  </a:ext>
                </a:extLst>
              </a:tr>
              <a:tr h="61513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對外態度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容忍異己，促進和平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敵視異己，認為唯有本團體才有真理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246612"/>
                  </a:ext>
                </a:extLst>
              </a:tr>
              <a:tr h="61513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心理控制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尊重個人意志與情緒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使用恐懼、罪疚感、羞辱等操縱手法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238174"/>
                  </a:ext>
                </a:extLst>
              </a:tr>
              <a:tr h="615132">
                <a:tc>
                  <a:txBody>
                    <a:bodyPr/>
                    <a:lstStyle/>
                    <a:p>
                      <a:r>
                        <a:rPr lang="zh-CN" altLang="en-US" sz="2000" b="1"/>
                        <a:t>對末世看法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/>
                        <a:t>有終末觀但鼓勵盼望與預備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/>
                        <a:t>操弄末日恐懼，迫使信徒絕對依附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064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058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0438-2746-41A8-BE99-A3C6F866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691" y="3238981"/>
            <a:ext cx="10515600" cy="1000125"/>
          </a:xfrm>
        </p:spPr>
        <p:txBody>
          <a:bodyPr>
            <a:normAutofit fontScale="90000"/>
          </a:bodyPr>
          <a:lstStyle/>
          <a:p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佛教</a:t>
            </a: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道教</a:t>
            </a: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伊斯蘭教</a:t>
            </a: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新紀元運動</a:t>
            </a: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br>
              <a:rPr kumimoji="0" lang="en-US" altLang="zh-CN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</a:br>
            <a:endParaRPr 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38679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6992</Words>
  <Application>Microsoft Office PowerPoint</Application>
  <PresentationFormat>Widescreen</PresentationFormat>
  <Paragraphs>502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等线</vt:lpstr>
      <vt:lpstr>等线 Light</vt:lpstr>
      <vt:lpstr>HeiTi TC</vt:lpstr>
      <vt:lpstr>Noto Sans SC</vt:lpstr>
      <vt:lpstr>Arial</vt:lpstr>
      <vt:lpstr>Calibri</vt:lpstr>
      <vt:lpstr>Calibri Light</vt:lpstr>
      <vt:lpstr>Roboto Condensed</vt:lpstr>
      <vt:lpstr>Times New Roman</vt:lpstr>
      <vt:lpstr>Office Theme</vt:lpstr>
      <vt:lpstr>除他以外、别无拯救．因为在天下人间、没有赐下别的名、我们可以靠着得救。(徒4：12）</vt:lpstr>
      <vt:lpstr>爲什麽反對？</vt:lpstr>
      <vt:lpstr>爲什麽信教？</vt:lpstr>
      <vt:lpstr>宗教的目的</vt:lpstr>
      <vt:lpstr>爲什麽信基督教？</vt:lpstr>
      <vt:lpstr>除他以外、别无拯救．因为在天下人间、没有赐下别的名、我们可以靠着得救。(徒4：12）</vt:lpstr>
      <vt:lpstr>爲什麽你需要拯救？如何救？  爲什麽其他宗教救不了你？  </vt:lpstr>
      <vt:lpstr>PowerPoint Presentation</vt:lpstr>
      <vt:lpstr>佛教  道教  伊斯蘭教  新紀元運動  </vt:lpstr>
      <vt:lpstr>基督教與佛教比較表</vt:lpstr>
      <vt:lpstr>佛教概念與聖經觀念</vt:lpstr>
      <vt:lpstr>傳福音給佛教徒的注意事項</vt:lpstr>
      <vt:lpstr>常見障礙與對應方式</vt:lpstr>
      <vt:lpstr>向佛教徒傳福音常用的聖經經文</vt:lpstr>
      <vt:lpstr>向佛教徒傳福音不是要打敗他們的哲學，而是讓他們遇見那位愛他們、為他們死而復活的耶穌基督。</vt:lpstr>
      <vt:lpstr>基督教與道教比較表</vt:lpstr>
      <vt:lpstr>對話橋梁與引導方向</vt:lpstr>
      <vt:lpstr>道教信仰背景的敏感點與回應策略</vt:lpstr>
      <vt:lpstr>心態與態度</vt:lpstr>
      <vt:lpstr>基督教與伊斯蘭教 對照表</vt:lpstr>
      <vt:lpstr>與穆斯林對話時的注意事項</vt:lpstr>
      <vt:lpstr>伊斯蘭 與 基督信仰：福音對話橋梁</vt:lpstr>
      <vt:lpstr>針對穆斯林傳福音時可用聖經經文對照</vt:lpstr>
      <vt:lpstr>基督教與新紀元運動對照表</vt:lpstr>
      <vt:lpstr>基督教與新紀元運動對照表</vt:lpstr>
      <vt:lpstr>可用來對話或回應新紀元思維的關鍵經文</vt:lpstr>
      <vt:lpstr>與新紀元信仰對話的建議策略</vt:lpstr>
      <vt:lpstr>基督教信仰與其他宗教的五大根本不同</vt:lpstr>
      <vt:lpstr>基督教信仰目的</vt:lpstr>
      <vt:lpstr>基督教的獨特性</vt:lpstr>
      <vt:lpstr> 耶穌說：我就是道路、真理、生命，若不藉着我，沒有人能到父那裏去。（約14：6）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CHENG</dc:creator>
  <cp:lastModifiedBy>YU CHENG</cp:lastModifiedBy>
  <cp:revision>7</cp:revision>
  <dcterms:created xsi:type="dcterms:W3CDTF">2025-07-10T06:05:27Z</dcterms:created>
  <dcterms:modified xsi:type="dcterms:W3CDTF">2025-08-08T01:15:41Z</dcterms:modified>
</cp:coreProperties>
</file>