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4" r:id="rId9"/>
    <p:sldId id="262" r:id="rId10"/>
    <p:sldId id="272" r:id="rId11"/>
    <p:sldId id="265" r:id="rId12"/>
    <p:sldId id="266" r:id="rId13"/>
    <p:sldId id="268" r:id="rId14"/>
    <p:sldId id="269" r:id="rId15"/>
    <p:sldId id="270" r:id="rId16"/>
    <p:sldId id="271" r:id="rId17"/>
    <p:sldId id="273" r:id="rId18"/>
    <p:sldId id="274" r:id="rId19"/>
    <p:sldId id="276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26" autoAdjust="0"/>
    <p:restoredTop sz="94660"/>
  </p:normalViewPr>
  <p:slideViewPr>
    <p:cSldViewPr snapToGrid="0">
      <p:cViewPr varScale="1">
        <p:scale>
          <a:sx n="68" d="100"/>
          <a:sy n="68" d="100"/>
        </p:scale>
        <p:origin x="-73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0C857E-7A58-45BB-8662-190D8705FB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7FB74DB-B142-4685-AB9F-90CA986BB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812B10-6A35-4A8D-8974-4651EECE4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94A2-B0C2-4302-BCE3-5215B9ABA861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A4E662B-B9A8-4BBE-9A8B-3F15142CF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4736EE1-FEE4-4412-AF8F-90D1FDECF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D814-DCE1-4C28-9997-7775120E78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0886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C3C0F0-55DC-4A81-8189-4FD265F98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A5C2FFE-5280-4A6C-AD6A-C899135CA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8E9224-A023-4332-BBDB-3F60ABE74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94A2-B0C2-4302-BCE3-5215B9ABA861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8362B4-A9CE-4CB2-A320-BEA2D8847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EC2ED1-404A-4ABA-BB32-B1AD906C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D814-DCE1-4C28-9997-7775120E78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90475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C36D9CE-CB21-4682-9274-3E27F4C1A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4D85E7E-553E-42F2-970B-92BD43F4F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4D40BCA-02C2-468C-BF4D-9AB2FA8E9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94A2-B0C2-4302-BCE3-5215B9ABA861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EBE4DD-FDDD-4348-905D-4173D2B0E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D9B7639-E2E6-4FBD-B1F3-C6C4948C3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D814-DCE1-4C28-9997-7775120E78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05612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50A55F-C6D9-4C8E-847A-3E8A38EEE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3D2FA9F-F325-41B7-B405-D1AC94FE3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6D4599-5479-41B1-8C8C-4C38C04BD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94A2-B0C2-4302-BCE3-5215B9ABA861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7ACB35-84E6-43CB-B0E0-A1FCE14E2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6CA7F2-E431-49F3-8CE3-0C45AC195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D814-DCE1-4C28-9997-7775120E78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5909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2C7450-1F52-471B-8CE1-222A16358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1D249BF-06DF-409F-9269-4B0F9AD4F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664114-7AF9-4583-89B9-15B95E64A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94A2-B0C2-4302-BCE3-5215B9ABA861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DFEFEA-9DD9-412B-8D6E-B592C7631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048CF2-661C-4759-B697-E93BA4D28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D814-DCE1-4C28-9997-7775120E78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27375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043310-605D-4196-AB59-3CD21BBFD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5F7DE9C-6706-43DC-84D3-B203D11C2E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B1F886-C144-4870-9D98-4C95A663F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BFA596-93E5-4479-8A3C-B783CA5B0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94A2-B0C2-4302-BCE3-5215B9ABA861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164B983-DEB4-4ED2-92D7-5A6F5428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DA45661-C13F-4482-A5E0-948E53950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D814-DCE1-4C28-9997-7775120E78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22512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CF8FD7-4ECA-47EC-86EE-952010F6C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01776C-A894-4754-BDB4-A76978FCE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E1100DC-9CBB-4587-9864-668D39E4A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951AF96-A8D8-418F-8EDD-99588A2DD0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E8206A6-206E-4976-AA2C-B314AD8EE0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2697DAE-C7C3-4E5A-BDD6-FFA7FD297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94A2-B0C2-4302-BCE3-5215B9ABA861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EA70DCE-6F46-46A2-867A-B22EC37E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9313925B-43DE-41C6-84DF-35395BBBD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D814-DCE1-4C28-9997-7775120E78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1991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DBDED3-BBC7-438F-A172-575A4C7BC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B1C7706-A12F-4C7D-833D-1848BF45F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94A2-B0C2-4302-BCE3-5215B9ABA861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0C95961-39A0-4DA6-9F80-7BBDE7E77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9714EAA-E281-4F70-940F-7919E2675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D814-DCE1-4C28-9997-7775120E78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7972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77C3DEA-B092-4F7C-A9B0-04E5495AE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94A2-B0C2-4302-BCE3-5215B9ABA861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98EA341-0FBB-4295-8F1B-37FB1FC4D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6478D19-B0D9-4298-9AA5-90C642162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D814-DCE1-4C28-9997-7775120E78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7099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BF5370-97DB-4451-AB50-2A4301D1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8EB4752-03FA-4A2A-BF1B-328B70E3A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BF987B5-57CF-4781-B3D1-04059216E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64FECF3-07E2-4BA9-AF92-3B8773704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94A2-B0C2-4302-BCE3-5215B9ABA861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963AD46-48BA-4E71-91D6-446650303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181A66-716A-45F6-B966-622F72D49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D814-DCE1-4C28-9997-7775120E78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38096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22054F-47E4-42AE-8334-53D095F02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9AEA78C-C488-420A-BB61-3F5880FF58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25B4105-E1A4-429D-B596-A73454E79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35C6435-B054-44FC-950D-A7FC5EDC5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C94A2-B0C2-4302-BCE3-5215B9ABA861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9BB2A3-11F6-4AEE-B9AF-C32883BE1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EDBA6A-0A37-48E3-AC37-A380B0D9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6D814-DCE1-4C28-9997-7775120E78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3887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0965440-8D9F-4E9E-BEE7-36DAC1E7C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F74DB0-D425-4522-A683-82A2188FB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E72AA20-F43D-4A66-B68C-65EA00A346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FC94A2-B0C2-4302-BCE3-5215B9ABA861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31EE4B-64BA-4F4E-8765-63C23CC31F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DA41392-5CE7-462B-B5A0-7A19B0B30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6D814-DCE1-4C28-9997-7775120E78C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2714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94F8A00-6795-497C-BF63-742F3A939A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3477" y="423512"/>
            <a:ext cx="4591251" cy="604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3505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4BBA38-E4F8-4CF6-BE3F-F45AB491A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有星要出于雅各：广而告之的条件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32F6399-ADB8-451D-B5D1-B27D05119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7756"/>
            <a:ext cx="10515600" cy="3420143"/>
          </a:xfrm>
        </p:spPr>
        <p:txBody>
          <a:bodyPr/>
          <a:lstStyle/>
          <a:p>
            <a:r>
              <a:rPr lang="zh-CN" altLang="en-US" sz="3600" dirty="0"/>
              <a:t>犹太人必须离开犹太地</a:t>
            </a:r>
            <a:endParaRPr lang="en-US" altLang="zh-CN" sz="3600" dirty="0"/>
          </a:p>
          <a:p>
            <a:r>
              <a:rPr lang="zh-CN" altLang="en-US" sz="3600" dirty="0"/>
              <a:t>耶稣出生必须有犹太人在犹太地</a:t>
            </a:r>
            <a:endParaRPr lang="en-US" altLang="zh-CN" sz="3600" dirty="0"/>
          </a:p>
          <a:p>
            <a:r>
              <a:rPr lang="zh-CN" altLang="en-US" sz="3600" dirty="0"/>
              <a:t>语言条件</a:t>
            </a:r>
            <a:endParaRPr lang="en-US" altLang="zh-CN" sz="3600" dirty="0"/>
          </a:p>
          <a:p>
            <a:r>
              <a:rPr lang="zh-CN" altLang="en-US" sz="3600" dirty="0"/>
              <a:t>交通条件</a:t>
            </a:r>
            <a:endParaRPr lang="en-US" altLang="zh-CN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53540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846C92-3B53-4087-BCE3-F7937F8A5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b="1" dirty="0"/>
              <a:t>神在历史上的布局： 但以理的梦 （第七章）</a:t>
            </a: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C5D104-3856-416B-9CC0-ED7349C10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4" y="2087196"/>
            <a:ext cx="5157787" cy="523022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sz="3600" dirty="0"/>
              <a:t>第一兽：</a:t>
            </a:r>
            <a:endParaRPr lang="en-US" altLang="zh-CN" sz="3600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0FB46B1-5037-4BF7-A4B2-59CD633AC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2014" y="2610218"/>
            <a:ext cx="5157787" cy="294518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zh-CN" altLang="en-US" b="0" i="0" dirty="0">
                <a:solidFill>
                  <a:srgbClr val="444444"/>
                </a:solidFill>
                <a:effectLst/>
                <a:latin typeface="Roboto" panose="020B0604020202020204" pitchFamily="2" charset="0"/>
              </a:rPr>
              <a:t>像狮子、有鹰的翅膀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b="0" i="0" dirty="0">
                <a:solidFill>
                  <a:srgbClr val="444444"/>
                </a:solidFill>
                <a:effectLst/>
                <a:latin typeface="Roboto" panose="020B0604020202020204" pitchFamily="2" charset="0"/>
              </a:rPr>
              <a:t>兽的翅膀被拔去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b="0" i="0" dirty="0">
                <a:solidFill>
                  <a:srgbClr val="444444"/>
                </a:solidFill>
                <a:effectLst/>
                <a:latin typeface="Roboto" panose="020B0604020202020204" pitchFamily="2" charset="0"/>
              </a:rPr>
              <a:t>兽从地上得立起来、用两脚站立、像人一样、又得了人心</a:t>
            </a:r>
            <a:endParaRPr lang="en-US" altLang="zh-CN" b="0" i="0" dirty="0">
              <a:solidFill>
                <a:srgbClr val="444444"/>
              </a:solidFill>
              <a:effectLst/>
              <a:latin typeface="Roboto" panose="020B0604020202020204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444444"/>
                </a:solidFill>
                <a:latin typeface="Roboto" panose="020B0604020202020204" pitchFamily="2" charset="0"/>
              </a:rPr>
              <a:t>预言巴比伦王国</a:t>
            </a:r>
            <a:endParaRPr lang="zh-CN" altLang="en-US" b="0" i="0" dirty="0">
              <a:solidFill>
                <a:srgbClr val="444444"/>
              </a:solidFill>
              <a:effectLst/>
              <a:latin typeface="Roboto" panose="020B0604020202020204" pitchFamily="2" charset="0"/>
            </a:endParaRP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90C9B7B-0CD7-4D57-994D-BCEBD1A3F5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58DCD2E-4BFA-48A3-A1FC-6A3C905A7CC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81164"/>
            <a:ext cx="5183188" cy="427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36586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846C92-3B53-4087-BCE3-F7937F8A5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b="1" dirty="0"/>
              <a:t>神在历史上的布局： 但以理的梦 （第七章）</a:t>
            </a: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C5D104-3856-416B-9CC0-ED7349C10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4" y="2087196"/>
            <a:ext cx="5157787" cy="523022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sz="3600" dirty="0"/>
              <a:t>第二兽：</a:t>
            </a:r>
            <a:endParaRPr lang="en-US" altLang="zh-CN" sz="3600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0FB46B1-5037-4BF7-A4B2-59CD633AC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2014" y="2610218"/>
            <a:ext cx="5157787" cy="294518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zh-CN" altLang="en-US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如熊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 旁跨而坐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口齿内衔着三根肋骨</a:t>
            </a:r>
          </a:p>
          <a:p>
            <a:r>
              <a:rPr lang="zh-CN" altLang="en-US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预言玛代</a:t>
            </a:r>
            <a:r>
              <a:rPr lang="en-US" altLang="zh-CN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·</a:t>
            </a:r>
            <a:r>
              <a:rPr lang="zh-CN" altLang="en-US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波斯帝国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90C9B7B-0CD7-4D57-994D-BCEBD1A3F5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0FB1AB1-15E5-407C-ACF5-247EDB8E32E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31EE7D33-5FB4-431F-99DC-AB2994943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81164"/>
            <a:ext cx="5256212" cy="380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87250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846C92-3B53-4087-BCE3-F7937F8A5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b="1" dirty="0"/>
              <a:t>神在历史上的布局： 但以理的梦 （第七章）</a:t>
            </a: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C5D104-3856-416B-9CC0-ED7349C10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4" y="2087196"/>
            <a:ext cx="5157787" cy="523022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sz="3600" dirty="0"/>
              <a:t>第三兽：</a:t>
            </a:r>
            <a:endParaRPr lang="en-US" altLang="zh-CN" sz="3600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0FB46B1-5037-4BF7-A4B2-59CD633AC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2014" y="2610218"/>
            <a:ext cx="5157787" cy="294518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zh-CN" altLang="en-US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如豹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背上有鸟的四个翅膀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有四个头</a:t>
            </a:r>
            <a:endParaRPr lang="en-US" altLang="zh-CN" b="0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444444"/>
                </a:solidFill>
                <a:latin typeface="Roboto" panose="02000000000000000000" pitchFamily="2" charset="0"/>
              </a:rPr>
              <a:t>预言</a:t>
            </a:r>
            <a:r>
              <a:rPr lang="zh-CN" altLang="en-US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希腊帝国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90C9B7B-0CD7-4D57-994D-BCEBD1A3F5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4DC1037C-39AF-4617-ADAA-C32ABF5D63B0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80695"/>
            <a:ext cx="5183188" cy="3450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829129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846C92-3B53-4087-BCE3-F7937F8A5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b="1" dirty="0"/>
              <a:t>神在历史上的布局： 但以理的梦（第七章）</a:t>
            </a:r>
            <a:endParaRPr lang="en-US" sz="40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C5D104-3856-416B-9CC0-ED7349C10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4" y="2087196"/>
            <a:ext cx="5157787" cy="523022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sz="3600" dirty="0"/>
              <a:t>第四兽：</a:t>
            </a:r>
            <a:endParaRPr lang="en-US" altLang="zh-CN" sz="3600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0FB46B1-5037-4BF7-A4B2-59CD633AC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2014" y="2610218"/>
            <a:ext cx="5157787" cy="294518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zh-CN" altLang="en-US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甚是可怕、极其强壮、大有力量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有大铁牙、吞吃嚼碎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b="0" i="0" dirty="0">
                <a:solidFill>
                  <a:srgbClr val="444444"/>
                </a:solidFill>
                <a:effectLst/>
                <a:latin typeface="Roboto" panose="02000000000000000000" pitchFamily="2" charset="0"/>
              </a:rPr>
              <a:t>头有十角</a:t>
            </a:r>
            <a:endParaRPr lang="en-US" altLang="zh-CN" b="0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dirty="0">
                <a:solidFill>
                  <a:srgbClr val="444444"/>
                </a:solidFill>
                <a:latin typeface="Roboto" panose="02000000000000000000" pitchFamily="2" charset="0"/>
              </a:rPr>
              <a:t>预言</a:t>
            </a:r>
            <a:r>
              <a:rPr lang="zh-CN" altLang="en-US" b="0" i="0" dirty="0">
                <a:solidFill>
                  <a:srgbClr val="555555"/>
                </a:solidFill>
                <a:effectLst/>
                <a:latin typeface="Roboto" panose="02000000000000000000" pitchFamily="2" charset="0"/>
              </a:rPr>
              <a:t>罗马帝国</a:t>
            </a:r>
            <a:endParaRPr lang="zh-CN" altLang="en-US" b="0" i="0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90C9B7B-0CD7-4D57-994D-BCEBD1A3F5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CB5426AD-00A2-4E39-A24E-883ECEC10E6F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9026" y="1690688"/>
            <a:ext cx="5183187" cy="3684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41018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846C92-3B53-4087-BCE3-F7937F8A5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000" b="1" dirty="0"/>
              <a:t>神在历史上的布局： 尼布甲尼撒之梦（第二章）</a:t>
            </a:r>
            <a:endParaRPr lang="en-US" sz="40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xmlns="" id="{A38A1C30-63A9-443C-A356-A6014AFA93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41930" y="1442303"/>
            <a:ext cx="3838344" cy="517987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D4B8985-6B36-406A-9F19-AB350667B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415" y="1442304"/>
            <a:ext cx="5255207" cy="13255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D6B85A4-BC96-408D-ABCC-CD53C3FF2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2415" y="2767867"/>
            <a:ext cx="5255207" cy="10771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C1E80F0-C114-4D32-8551-F6B1A629CC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2415" y="3845046"/>
            <a:ext cx="5255207" cy="10771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0940FFE-19A0-4519-98F0-124B3D7E22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2415" y="4922225"/>
            <a:ext cx="5255207" cy="128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665980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8B0F6C-00F2-4759-9721-53500E26B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 b="1" dirty="0"/>
              <a:t>神在历史上的布局</a:t>
            </a:r>
            <a:r>
              <a:rPr lang="zh-CN" altLang="en-US" b="1" dirty="0"/>
              <a:t>： 满足条件的要素</a:t>
            </a:r>
            <a:endParaRPr lang="en-US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D5F52D5-DBDB-4F57-8302-6701BF535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15554"/>
            <a:ext cx="5183188" cy="4613538"/>
          </a:xfrm>
        </p:spPr>
        <p:txBody>
          <a:bodyPr/>
          <a:lstStyle/>
          <a:p>
            <a:endParaRPr lang="en-US" dirty="0"/>
          </a:p>
          <a:p>
            <a:r>
              <a:rPr lang="zh-CN" altLang="en-US" sz="1800" dirty="0">
                <a:solidFill>
                  <a:srgbClr val="444444"/>
                </a:solidFill>
                <a:latin typeface="Roboto" panose="020B0604020202020204" pitchFamily="2" charset="0"/>
              </a:rPr>
              <a:t>被掳巴比伦</a:t>
            </a:r>
            <a:endParaRPr lang="en-US" altLang="zh-CN" sz="1800" dirty="0">
              <a:solidFill>
                <a:srgbClr val="444444"/>
              </a:solidFill>
              <a:latin typeface="Roboto" panose="020B0604020202020204" pitchFamily="2" charset="0"/>
            </a:endParaRPr>
          </a:p>
          <a:p>
            <a:endParaRPr lang="en-US" sz="1800" dirty="0">
              <a:solidFill>
                <a:srgbClr val="444444"/>
              </a:solidFill>
              <a:latin typeface="Roboto" panose="020B0604020202020204" pitchFamily="2" charset="0"/>
            </a:endParaRPr>
          </a:p>
          <a:p>
            <a:r>
              <a:rPr lang="zh-CN" altLang="en-US" sz="1800" dirty="0">
                <a:solidFill>
                  <a:srgbClr val="444444"/>
                </a:solidFill>
                <a:latin typeface="Roboto" panose="020B0604020202020204" pitchFamily="2" charset="0"/>
              </a:rPr>
              <a:t>波斯王允许犹太人回归</a:t>
            </a:r>
            <a:endParaRPr lang="en-US" altLang="zh-CN" sz="1800" dirty="0">
              <a:solidFill>
                <a:srgbClr val="444444"/>
              </a:solidFill>
              <a:latin typeface="Roboto" panose="020B0604020202020204" pitchFamily="2" charset="0"/>
            </a:endParaRPr>
          </a:p>
          <a:p>
            <a:endParaRPr lang="en-US" altLang="zh-CN" sz="1800" dirty="0">
              <a:solidFill>
                <a:srgbClr val="444444"/>
              </a:solidFill>
              <a:latin typeface="Roboto" panose="020B0604020202020204" pitchFamily="2" charset="0"/>
            </a:endParaRPr>
          </a:p>
          <a:p>
            <a:r>
              <a:rPr lang="zh-CN" altLang="en-US" sz="1800" dirty="0">
                <a:solidFill>
                  <a:srgbClr val="444444"/>
                </a:solidFill>
                <a:latin typeface="Roboto" panose="020B0604020202020204" pitchFamily="2" charset="0"/>
              </a:rPr>
              <a:t>统一语言</a:t>
            </a:r>
            <a:endParaRPr lang="en-US" altLang="zh-CN" sz="1800" dirty="0">
              <a:solidFill>
                <a:srgbClr val="444444"/>
              </a:solidFill>
              <a:latin typeface="Roboto" panose="020B0604020202020204" pitchFamily="2" charset="0"/>
            </a:endParaRPr>
          </a:p>
          <a:p>
            <a:endParaRPr lang="en-US" sz="1800" dirty="0">
              <a:solidFill>
                <a:srgbClr val="444444"/>
              </a:solidFill>
              <a:latin typeface="Roboto" panose="020B0604020202020204" pitchFamily="2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444444"/>
              </a:solidFill>
              <a:latin typeface="Roboto" panose="020B0604020202020204" pitchFamily="2" charset="0"/>
            </a:endParaRPr>
          </a:p>
          <a:p>
            <a:r>
              <a:rPr lang="zh-CN" altLang="en-US" sz="1800" dirty="0">
                <a:solidFill>
                  <a:srgbClr val="444444"/>
                </a:solidFill>
                <a:latin typeface="Roboto" panose="020B0604020202020204" pitchFamily="2" charset="0"/>
              </a:rPr>
              <a:t>条条道路通罗马， 推广希腊语言文化</a:t>
            </a:r>
            <a:endParaRPr lang="en-US" sz="1800" dirty="0">
              <a:solidFill>
                <a:srgbClr val="444444"/>
              </a:solidFill>
              <a:latin typeface="Roboto" panose="020B0604020202020204" pitchFamily="2" charset="0"/>
            </a:endParaRP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xmlns="" id="{588B7D47-6D57-4B8B-971C-E4888AAA03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62767" y="1690688"/>
            <a:ext cx="3321502" cy="4938404"/>
          </a:xfrm>
        </p:spPr>
      </p:pic>
    </p:spTree>
    <p:extLst>
      <p:ext uri="{BB962C8B-B14F-4D97-AF65-F5344CB8AC3E}">
        <p14:creationId xmlns:p14="http://schemas.microsoft.com/office/powerpoint/2010/main" xmlns="" val="660036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8B0F6C-00F2-4759-9721-53500E26B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 b="1" dirty="0"/>
              <a:t>神在历史上的布局</a:t>
            </a:r>
            <a:r>
              <a:rPr lang="zh-CN" altLang="en-US" b="1" dirty="0"/>
              <a:t>： 及至时候满足</a:t>
            </a:r>
            <a:endParaRPr lang="en-US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6FC34B10-1505-49C3-8D97-86EA1B659D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2560" y="1792388"/>
            <a:ext cx="6641431" cy="4467735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zh-CN" altLang="en-US" sz="1700" b="1" i="0" dirty="0">
                <a:solidFill>
                  <a:srgbClr val="000000"/>
                </a:solidFill>
                <a:effectLst/>
                <a:latin typeface="DengXian Light" panose="02010600030101010101" pitchFamily="2" charset="-122"/>
                <a:ea typeface="DengXian Light" panose="02010600030101010101" pitchFamily="2" charset="-122"/>
              </a:rPr>
              <a:t>我 正 祷 告 的 时 候 </a:t>
            </a:r>
            <a:r>
              <a:rPr lang="zh-CN" altLang="en-US" sz="1700" b="1" i="0" dirty="0" smtClean="0">
                <a:solidFill>
                  <a:srgbClr val="000000"/>
                </a:solidFill>
                <a:effectLst/>
                <a:latin typeface="DengXian Light" panose="02010600030101010101" pitchFamily="2" charset="-122"/>
                <a:ea typeface="DengXian Light" panose="02010600030101010101" pitchFamily="2" charset="-122"/>
              </a:rPr>
              <a:t>， </a:t>
            </a:r>
            <a:r>
              <a:rPr lang="zh-CN" altLang="en-US" sz="1700" b="1" i="0" dirty="0">
                <a:solidFill>
                  <a:srgbClr val="000000"/>
                </a:solidFill>
                <a:effectLst/>
                <a:latin typeface="DengXian Light" panose="02010600030101010101" pitchFamily="2" charset="-122"/>
                <a:ea typeface="DengXian Light" panose="02010600030101010101" pitchFamily="2" charset="-122"/>
              </a:rPr>
              <a:t>先 前 在 异 象 中 所 见 的 那 位 加 百 列 ， 奉 命 迅 速 飞 来 ， 约 在 献 晚 祭 的 时 候 ， 按 手 在 我 身 上 。 你 初 恳 求 的 时 候 ， 就 发 出 命 令 ， 我 来 告 诉 你 ， 因 你 大 蒙 眷 爱 。 所 以 你 要 思 想 明 白 这 以 下 的 事 和 异 象 。 为 你 本 国 之 民 和 你 圣 城 ， 已 经 定 了 七 十 个 七 。 要 止 住 罪 过 ， 除 净 罪 恶 ， 赎 尽 罪 孽 ， 引 进 （ 或 作 彰 显 ） 永 义 ， 封 住 异 象 和 预 言 ， 并 膏 至 圣 者 （ 者 或 作 所 ） 你 当 知 道 ， 当 明 白 ， 从 出 令 重 新 建 造 耶 路 撒 冷 ， 直 到 有 受 膏 君 的 时 候 ， 必 有 七 个 七 和 六 十 二 个 七 。 正 在 艰 难 的 时 候 ， 耶 路 撒 冷 城 连 街 带 濠 都 必 重 新 建 造过 了 六 十 二 个 七 ， 那 受 膏 者 （ 那 或 作 有 ） 必 被 剪 除 ， 一 无 所 有 。 必 有 一 王 的 民 来 毁 灭 这 城 和 圣 所 ， 至 终 必 如 洪 水 冲 没 。 必 有 争 战 ， 一 直 到 底 ， 荒 凉 的 事 已 经 定 了 。（但</a:t>
            </a:r>
            <a:r>
              <a:rPr lang="en-US" altLang="zh-CN" sz="1700" b="1" i="0" dirty="0">
                <a:solidFill>
                  <a:srgbClr val="000000"/>
                </a:solidFill>
                <a:effectLst/>
                <a:latin typeface="DengXian Light" panose="02010600030101010101" pitchFamily="2" charset="-122"/>
                <a:ea typeface="DengXian Light" panose="02010600030101010101" pitchFamily="2" charset="-122"/>
              </a:rPr>
              <a:t>9</a:t>
            </a:r>
            <a:r>
              <a:rPr lang="zh-CN" altLang="en-US" sz="1700" b="1" i="0" dirty="0">
                <a:solidFill>
                  <a:srgbClr val="000000"/>
                </a:solidFill>
                <a:effectLst/>
                <a:latin typeface="DengXian Light" panose="02010600030101010101" pitchFamily="2" charset="-122"/>
                <a:ea typeface="DengXian Light" panose="02010600030101010101" pitchFamily="2" charset="-122"/>
              </a:rPr>
              <a:t>：</a:t>
            </a:r>
            <a:r>
              <a:rPr lang="en-US" altLang="zh-CN" sz="1700" b="1" i="0" dirty="0">
                <a:solidFill>
                  <a:srgbClr val="000000"/>
                </a:solidFill>
                <a:effectLst/>
                <a:latin typeface="DengXian Light" panose="02010600030101010101" pitchFamily="2" charset="-122"/>
                <a:ea typeface="DengXian Light" panose="02010600030101010101" pitchFamily="2" charset="-122"/>
              </a:rPr>
              <a:t>21-26</a:t>
            </a:r>
            <a:r>
              <a:rPr lang="zh-CN" altLang="en-US" sz="1700" b="1" i="0" dirty="0">
                <a:solidFill>
                  <a:srgbClr val="000000"/>
                </a:solidFill>
                <a:effectLst/>
                <a:latin typeface="DengXian Light" panose="02010600030101010101" pitchFamily="2" charset="-122"/>
                <a:ea typeface="DengXian Light" panose="02010600030101010101" pitchFamily="2" charset="-122"/>
              </a:rPr>
              <a:t>）</a:t>
            </a:r>
            <a:endParaRPr lang="en-US" sz="1700" b="1" dirty="0">
              <a:latin typeface="DengXian Light" panose="02010600030101010101" pitchFamily="2" charset="-122"/>
              <a:ea typeface="DengXian Light" panose="02010600030101010101" pitchFamily="2" charset="-122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xmlns="" id="{18632BF4-7E8E-453C-9E93-7BE683D0F01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7003991" y="2346377"/>
            <a:ext cx="4905290" cy="320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87197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431706-49C4-4E10-9E7B-2FF2A0D65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 b="1" dirty="0"/>
              <a:t>神在历史上的布局</a:t>
            </a:r>
            <a:r>
              <a:rPr lang="zh-CN" altLang="en-US" b="1" dirty="0"/>
              <a:t>：总结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5B12E2-EA69-4FA3-9768-3F2516092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2600" dirty="0">
                <a:solidFill>
                  <a:srgbClr val="444444"/>
                </a:solidFill>
                <a:latin typeface="Roboto" panose="020B0604020202020204" pitchFamily="2" charset="0"/>
              </a:rPr>
              <a:t>巴比伦兴起，</a:t>
            </a:r>
            <a:r>
              <a:rPr lang="zh-CN" altLang="en-US" sz="2600" dirty="0"/>
              <a:t>犹太人</a:t>
            </a:r>
            <a:r>
              <a:rPr lang="zh-CN" altLang="en-US" sz="2600" dirty="0">
                <a:solidFill>
                  <a:srgbClr val="444444"/>
                </a:solidFill>
                <a:latin typeface="Roboto" panose="020B0604020202020204" pitchFamily="2" charset="0"/>
              </a:rPr>
              <a:t>被掳巴比伦： 使</a:t>
            </a:r>
            <a:r>
              <a:rPr lang="zh-CN" altLang="en-US" sz="2600" dirty="0"/>
              <a:t>犹太人离开犹太地， 而且在</a:t>
            </a:r>
            <a:r>
              <a:rPr lang="zh-CN" altLang="en-US" sz="2600" dirty="0">
                <a:solidFill>
                  <a:srgbClr val="444444"/>
                </a:solidFill>
                <a:latin typeface="Roboto" panose="020B0604020202020204" pitchFamily="2" charset="0"/>
              </a:rPr>
              <a:t>巴比伦学习经商</a:t>
            </a:r>
            <a:endParaRPr lang="en-US" altLang="zh-CN" sz="2600" dirty="0"/>
          </a:p>
          <a:p>
            <a:r>
              <a:rPr lang="zh-CN" altLang="en-US" sz="2600" dirty="0">
                <a:solidFill>
                  <a:srgbClr val="444444"/>
                </a:solidFill>
                <a:latin typeface="Roboto" panose="020B0604020202020204" pitchFamily="2" charset="0"/>
              </a:rPr>
              <a:t>玛代波斯兴起，波斯王允许犹太人回归：使</a:t>
            </a:r>
            <a:r>
              <a:rPr lang="zh-CN" altLang="en-US" sz="2600" dirty="0"/>
              <a:t>耶稣出生在犹太地成为可能</a:t>
            </a:r>
            <a:endParaRPr lang="en-US" altLang="zh-CN" sz="2600" dirty="0"/>
          </a:p>
          <a:p>
            <a:r>
              <a:rPr lang="zh-CN" altLang="en-US" sz="2600" dirty="0"/>
              <a:t>希腊帝国</a:t>
            </a:r>
            <a:r>
              <a:rPr lang="zh-CN" altLang="en-US" sz="2600" dirty="0">
                <a:solidFill>
                  <a:srgbClr val="444444"/>
                </a:solidFill>
                <a:latin typeface="Roboto" panose="020B0604020202020204" pitchFamily="2" charset="0"/>
              </a:rPr>
              <a:t>兴起， 使希腊语言文化广传， 为救世主降临消息的传播创造了</a:t>
            </a:r>
            <a:r>
              <a:rPr lang="zh-CN" altLang="en-US" sz="2600" dirty="0"/>
              <a:t>语言条件</a:t>
            </a:r>
            <a:endParaRPr lang="en-US" altLang="zh-CN" sz="2600" dirty="0"/>
          </a:p>
          <a:p>
            <a:r>
              <a:rPr lang="zh-CN" altLang="en-US" sz="2600" dirty="0"/>
              <a:t>罗马帝国</a:t>
            </a:r>
            <a:r>
              <a:rPr lang="zh-CN" altLang="en-US" sz="2600" dirty="0">
                <a:solidFill>
                  <a:srgbClr val="444444"/>
                </a:solidFill>
                <a:latin typeface="Roboto" panose="020B0604020202020204" pitchFamily="2" charset="0"/>
              </a:rPr>
              <a:t>兴起， 大肆修路为救世主降临消息的传播创造了</a:t>
            </a:r>
            <a:r>
              <a:rPr lang="zh-CN" altLang="en-US" sz="2600" dirty="0"/>
              <a:t>交通条件</a:t>
            </a:r>
            <a:endParaRPr lang="en-US" altLang="zh-CN" sz="26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66795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5B12E2-EA69-4FA3-9768-3F2516092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7D8B0E1E-85FC-4659-AC3D-4E45ABD5FA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76194176"/>
              </p:ext>
            </p:extLst>
          </p:nvPr>
        </p:nvGraphicFramePr>
        <p:xfrm>
          <a:off x="750771" y="1093922"/>
          <a:ext cx="10901413" cy="3657600"/>
        </p:xfrm>
        <a:graphic>
          <a:graphicData uri="http://schemas.openxmlformats.org/drawingml/2006/table">
            <a:tbl>
              <a:tblPr/>
              <a:tblGrid>
                <a:gridCol w="10901413">
                  <a:extLst>
                    <a:ext uri="{9D8B030D-6E8A-4147-A177-3AD203B41FA5}">
                      <a16:colId xmlns:a16="http://schemas.microsoft.com/office/drawing/2014/main" xmlns="" val="3530243251"/>
                    </a:ext>
                  </a:extLst>
                </a:gridCol>
              </a:tblGrid>
              <a:tr h="57190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6000" dirty="0">
                          <a:effectLst/>
                        </a:rPr>
                        <a:t/>
                      </a:r>
                      <a:br>
                        <a:rPr lang="zh-CN" altLang="en-US" sz="6000" dirty="0">
                          <a:effectLst/>
                        </a:rPr>
                      </a:br>
                      <a:r>
                        <a:rPr lang="zh-CN" altLang="en-US" sz="6000" b="1" dirty="0">
                          <a:solidFill>
                            <a:srgbClr val="FF0000"/>
                          </a:solidFill>
                          <a:effectLst/>
                        </a:rPr>
                        <a:t>洪 水 泛 滥 之 时 ， 耶 和 华 坐 着 为 王 。 耶 和 华 坐 着 为 王 ， 直 到 永 远 。（诗</a:t>
                      </a:r>
                      <a:r>
                        <a:rPr lang="en-US" altLang="zh-CN" sz="6000" b="1" dirty="0">
                          <a:solidFill>
                            <a:srgbClr val="FF0000"/>
                          </a:solidFill>
                          <a:effectLst/>
                        </a:rPr>
                        <a:t>29</a:t>
                      </a:r>
                      <a:r>
                        <a:rPr lang="zh-CN" altLang="en-US" sz="6000" b="1" dirty="0">
                          <a:solidFill>
                            <a:srgbClr val="FF0000"/>
                          </a:solidFill>
                          <a:effectLst/>
                        </a:rPr>
                        <a:t>：</a:t>
                      </a:r>
                      <a:r>
                        <a:rPr lang="en-US" altLang="zh-CN" sz="6000" b="1" dirty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r>
                        <a:rPr lang="zh-CN" altLang="en-US" sz="6000" b="1" dirty="0">
                          <a:solidFill>
                            <a:srgbClr val="FF0000"/>
                          </a:solidFill>
                          <a:effectLst/>
                        </a:rPr>
                        <a:t>）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188697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86835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7FBB25-DEC9-40B2-8FAF-D893E3EE4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72319"/>
            <a:ext cx="9144000" cy="1655762"/>
          </a:xfrm>
        </p:spPr>
        <p:txBody>
          <a:bodyPr/>
          <a:lstStyle/>
          <a:p>
            <a:r>
              <a:rPr lang="zh-CN" altLang="en-US" b="1" dirty="0"/>
              <a:t>神在历史上的布局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CB8E7D-FD4E-4B2F-B86A-CD7862C6BE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91899"/>
            <a:ext cx="9144000" cy="1655762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DEDD6B53-CE17-49E6-B88C-4386A6DF24A0}"/>
              </a:ext>
            </a:extLst>
          </p:cNvPr>
          <p:cNvGraphicFramePr>
            <a:graphicFrameLocks noGrp="1"/>
          </p:cNvGraphicFramePr>
          <p:nvPr/>
        </p:nvGraphicFramePr>
        <p:xfrm>
          <a:off x="2329314" y="3441032"/>
          <a:ext cx="7988967" cy="2545080"/>
        </p:xfrm>
        <a:graphic>
          <a:graphicData uri="http://schemas.openxmlformats.org/drawingml/2006/table">
            <a:tbl>
              <a:tblPr/>
              <a:tblGrid>
                <a:gridCol w="7988967">
                  <a:extLst>
                    <a:ext uri="{9D8B030D-6E8A-4147-A177-3AD203B41FA5}">
                      <a16:colId xmlns:a16="http://schemas.microsoft.com/office/drawing/2014/main" xmlns="" val="178268253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effectLst/>
                        </a:rPr>
                        <a:t/>
                      </a:r>
                      <a:br>
                        <a:rPr lang="zh-CN" altLang="en-US" sz="1100" dirty="0">
                          <a:effectLst/>
                        </a:rPr>
                      </a:br>
                      <a:r>
                        <a:rPr lang="zh-CN" altLang="en-US" sz="4000" b="1" dirty="0">
                          <a:effectLst/>
                        </a:rPr>
                        <a:t>我 看 他 却 不 在 现 时 。 我 望 他 却 不 在 近 日 。 有 星 要 出 于 雅 各 ， 有 杖 要 兴 于 以 色 列</a:t>
                      </a:r>
                      <a:r>
                        <a:rPr lang="zh-CN" altLang="en-US" sz="3600" b="1" dirty="0">
                          <a:effectLst/>
                        </a:rPr>
                        <a:t>（民</a:t>
                      </a:r>
                      <a:r>
                        <a:rPr lang="en-US" altLang="zh-CN" sz="3600" b="1" dirty="0">
                          <a:effectLst/>
                        </a:rPr>
                        <a:t>24</a:t>
                      </a:r>
                      <a:r>
                        <a:rPr lang="zh-CN" altLang="en-US" sz="3600" b="1" dirty="0">
                          <a:effectLst/>
                        </a:rPr>
                        <a:t>：</a:t>
                      </a:r>
                      <a:r>
                        <a:rPr lang="en-US" altLang="zh-CN" sz="3600" b="1" dirty="0">
                          <a:effectLst/>
                        </a:rPr>
                        <a:t>17</a:t>
                      </a:r>
                      <a:r>
                        <a:rPr lang="zh-CN" altLang="en-US" sz="3600" b="1" dirty="0">
                          <a:effectLst/>
                        </a:rPr>
                        <a:t>）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983583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54612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82B235-E3DB-4160-B14B-417A9DC8C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讨论：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DBF2C6-7B98-4431-B8C6-024374C4E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20261"/>
            <a:ext cx="10515600" cy="2168859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zh-CN" altLang="en-US" dirty="0"/>
              <a:t>圣经中诸多的预言， 对您的信仰有什么影响？</a:t>
            </a:r>
            <a:endParaRPr lang="en-US" altLang="zh-CN" dirty="0"/>
          </a:p>
          <a:p>
            <a:pPr marL="514350" indent="-514350">
              <a:buAutoNum type="arabicPeriod"/>
            </a:pPr>
            <a:r>
              <a:rPr lang="zh-CN" altLang="en-US" dirty="0"/>
              <a:t>您认为圣经的预言与算命有何区别？</a:t>
            </a:r>
            <a:endParaRPr lang="en-US" altLang="zh-CN" dirty="0"/>
          </a:p>
          <a:p>
            <a:pPr marL="514350" indent="-514350">
              <a:buAutoNum type="arabicPeriod"/>
            </a:pPr>
            <a:r>
              <a:rPr lang="zh-CN" altLang="en-US" dirty="0"/>
              <a:t>神对历史有如此精妙的布局， 对您的人生呢？回顾一下您一生的经历， 是否也充满了神精妙的安排？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22615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A09F3B-043E-458F-902F-1131DF266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 dirty="0"/>
              <a:t>人世间没有他的地方：伯利恒，一个无足轻重的小城</a:t>
            </a:r>
            <a:endParaRPr lang="en-US" sz="32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F29FB24A-21D5-4708-A8DB-30C34BAA20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0042" y="2865154"/>
            <a:ext cx="6266905" cy="3708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C43F074-F958-4FC9-9D56-7B0646C7C9CF}"/>
              </a:ext>
            </a:extLst>
          </p:cNvPr>
          <p:cNvSpPr txBox="1"/>
          <p:nvPr/>
        </p:nvSpPr>
        <p:spPr>
          <a:xfrm>
            <a:off x="1058779" y="1816256"/>
            <a:ext cx="93365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effectLst/>
                <a:latin typeface="Chinese Quote"/>
              </a:rPr>
              <a:t>伯利恒的以法他啊，你在犹大诸城中虽小，将来必有一位从你那里出来，在以色列中为我作掌权者；他的根源自亘古，从太初就有。（弥</a:t>
            </a:r>
            <a:r>
              <a:rPr lang="en-US" altLang="zh-CN" b="0" i="0" dirty="0">
                <a:effectLst/>
                <a:latin typeface="Chinese Quote"/>
              </a:rPr>
              <a:t>5</a:t>
            </a:r>
            <a:r>
              <a:rPr lang="zh-CN" altLang="en-US" b="0" i="0" dirty="0">
                <a:effectLst/>
                <a:latin typeface="Chinese Quote"/>
              </a:rPr>
              <a:t>：</a:t>
            </a:r>
            <a:r>
              <a:rPr lang="en-US" altLang="zh-CN" b="0" i="0" dirty="0">
                <a:effectLst/>
                <a:latin typeface="Chinese Quote"/>
              </a:rPr>
              <a:t>2</a:t>
            </a:r>
            <a:r>
              <a:rPr lang="zh-CN" altLang="en-US" b="0" i="0" dirty="0">
                <a:effectLst/>
                <a:latin typeface="Chinese Quote"/>
              </a:rPr>
              <a:t>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7550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0E0C3A-5FB7-427D-8730-21A5E6CBB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8123"/>
            <a:ext cx="10515600" cy="1325563"/>
          </a:xfrm>
        </p:spPr>
        <p:txBody>
          <a:bodyPr>
            <a:normAutofit/>
          </a:bodyPr>
          <a:lstStyle/>
          <a:p>
            <a:r>
              <a:rPr lang="zh-CN" altLang="en-US" sz="2800" b="1" dirty="0"/>
              <a:t>人世间没有他的地方：伯利恒附近，希律王的夏宫</a:t>
            </a:r>
            <a:endParaRPr lang="en-US" sz="2800" b="1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948730CF-B19B-4724-9B1D-6B099CCFCC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9323" y="1908209"/>
            <a:ext cx="8293354" cy="4661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711789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07E38D-7EA5-4458-9835-57CD112E0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b="1" dirty="0"/>
              <a:t>人世间没有他的地方：伯利恒附近，马槽</a:t>
            </a:r>
            <a:endParaRPr lang="en-US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04400D6-9DF7-4CD0-8083-83162B7C2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0930" y="1482291"/>
            <a:ext cx="7700211" cy="5293893"/>
          </a:xfrm>
        </p:spPr>
      </p:pic>
    </p:spTree>
    <p:extLst>
      <p:ext uri="{BB962C8B-B14F-4D97-AF65-F5344CB8AC3E}">
        <p14:creationId xmlns:p14="http://schemas.microsoft.com/office/powerpoint/2010/main" xmlns="" val="1244826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55B6D3-E6B4-4407-8AC7-57296A1C9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人世间没有他的地方：政治与宗教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CC56AC-F5E0-4B96-9D17-4D9FFB7B6C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2637"/>
            <a:ext cx="10515600" cy="4687788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dirty="0"/>
              <a:t>希律王：政治势力</a:t>
            </a:r>
            <a:endParaRPr lang="en-US" altLang="zh-CN" dirty="0"/>
          </a:p>
          <a:p>
            <a:pPr lvl="1"/>
            <a:r>
              <a:rPr lang="zh-CN" altLang="en-US" dirty="0"/>
              <a:t>为保王位而杀婴：</a:t>
            </a:r>
            <a:endParaRPr lang="en-US" altLang="zh-CN" dirty="0"/>
          </a:p>
          <a:p>
            <a:pPr lvl="1"/>
            <a:r>
              <a:rPr lang="zh-CN" altLang="en-US" sz="2200" dirty="0">
                <a:latin typeface="+mj-ea"/>
                <a:ea typeface="+mj-ea"/>
              </a:rPr>
              <a:t>“希 律 见 自 己 被 博 士 愚 弄 ， 就 大 大 发 怒 ， 差 人 将 伯 利 恒 城 里 ， 并 四 境 所 有 的 男 孩 ， 照 着 他 向 博 士 仔 细 查 问 的 时 候 ， 凡 两 岁 以 里 的 ， 都 杀 尽 了 。” （太</a:t>
            </a:r>
            <a:r>
              <a:rPr lang="en-US" altLang="zh-CN" sz="2200" dirty="0">
                <a:latin typeface="+mj-ea"/>
                <a:ea typeface="+mj-ea"/>
              </a:rPr>
              <a:t>2</a:t>
            </a:r>
            <a:r>
              <a:rPr lang="zh-CN" altLang="en-US" sz="2200" dirty="0">
                <a:latin typeface="+mj-ea"/>
                <a:ea typeface="+mj-ea"/>
              </a:rPr>
              <a:t>：</a:t>
            </a:r>
            <a:r>
              <a:rPr lang="en-US" altLang="zh-CN" sz="2200" dirty="0">
                <a:latin typeface="+mj-ea"/>
                <a:ea typeface="+mj-ea"/>
              </a:rPr>
              <a:t>16</a:t>
            </a:r>
            <a:r>
              <a:rPr lang="zh-CN" altLang="en-US" sz="2200" dirty="0">
                <a:latin typeface="+mj-ea"/>
                <a:ea typeface="+mj-ea"/>
              </a:rPr>
              <a:t>）</a:t>
            </a:r>
            <a:endParaRPr lang="en-US" altLang="zh-CN" sz="2200" dirty="0">
              <a:latin typeface="+mj-ea"/>
              <a:ea typeface="+mj-ea"/>
            </a:endParaRPr>
          </a:p>
          <a:p>
            <a:r>
              <a:rPr lang="zh-CN" altLang="en-US" dirty="0"/>
              <a:t>祭司长与文士</a:t>
            </a:r>
            <a:endParaRPr lang="en-US" altLang="zh-CN" dirty="0"/>
          </a:p>
          <a:p>
            <a:pPr lvl="1"/>
            <a:r>
              <a:rPr lang="zh-CN" altLang="en-US" dirty="0"/>
              <a:t>对耶稣的降生极其冷漠：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r>
              <a:rPr lang="zh-CN" altLang="en-US" sz="2200" dirty="0">
                <a:latin typeface="+mj-ea"/>
                <a:ea typeface="+mj-ea"/>
              </a:rPr>
              <a:t>“当 希 律 王 的 时 候 ， 耶 稣 生 在 犹 太 的 伯 利 恒 。 有 几 个 博 士 从 东 方 来 到 耶 路 撒 冷 ， 说 ， 那 生 下 来 作 犹 太 人 之 王 的 在 哪 里 ？ 我 们 在 东 方 看 见 他 的 星 ， 特 来 拜 他 。 希 律 王 听 见 了 ， 就 心 里 不 安 。 耶 路 撒 冷 合 城 的 人 ， 也 都 不 安 。 他 就 召 齐 了 祭 司 长 和 民 间 的 文 士 ， 问 他 们 说 ， 基 督 当 生 在 何 处 。 他 们 回 答 说 ， 在 犹 太 的 伯 利 恒 。 因 为 有 先 知 记 着 说，</a:t>
            </a:r>
            <a:r>
              <a:rPr lang="zh-CN" altLang="en-US" sz="2200" b="0" i="0" dirty="0">
                <a:solidFill>
                  <a:srgbClr val="000000"/>
                </a:solidFill>
                <a:effectLst/>
                <a:latin typeface="+mj-ea"/>
                <a:ea typeface="+mj-ea"/>
              </a:rPr>
              <a:t>犹 大 地 的 伯 利 恒 阿 ， 你 在 犹 大 诸 城 中 ， 并 不 是 最 小 的 。 因 为 将 来 有 一 位 君 王 ， 要 从 你 那 里 出 来 ， 牧 养 我 以 色 列 民 。”</a:t>
            </a:r>
            <a:r>
              <a:rPr lang="zh-CN" altLang="en-US" sz="2200" dirty="0">
                <a:latin typeface="+mj-ea"/>
                <a:ea typeface="+mj-ea"/>
              </a:rPr>
              <a:t> （太</a:t>
            </a:r>
            <a:r>
              <a:rPr lang="en-US" altLang="zh-CN" sz="2200" dirty="0">
                <a:latin typeface="+mj-ea"/>
                <a:ea typeface="+mj-ea"/>
              </a:rPr>
              <a:t>2</a:t>
            </a:r>
            <a:r>
              <a:rPr lang="zh-CN" altLang="en-US" sz="2200" dirty="0">
                <a:latin typeface="+mj-ea"/>
                <a:ea typeface="+mj-ea"/>
              </a:rPr>
              <a:t>：</a:t>
            </a:r>
            <a:r>
              <a:rPr lang="en-US" altLang="zh-CN" sz="2200" dirty="0">
                <a:latin typeface="+mj-ea"/>
                <a:ea typeface="+mj-ea"/>
              </a:rPr>
              <a:t>1-6</a:t>
            </a:r>
            <a:r>
              <a:rPr lang="zh-CN" altLang="en-US" sz="2200" dirty="0">
                <a:latin typeface="+mj-ea"/>
                <a:ea typeface="+mj-ea"/>
              </a:rPr>
              <a:t>）</a:t>
            </a:r>
            <a:r>
              <a:rPr lang="zh-CN" altLang="en-US" sz="16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 </a:t>
            </a:r>
            <a:endParaRPr lang="en-US" altLang="zh-CN" sz="2200" dirty="0">
              <a:latin typeface="+mj-ea"/>
              <a:ea typeface="+mj-ea"/>
            </a:endParaRPr>
          </a:p>
          <a:p>
            <a:pPr lvl="1"/>
            <a:endParaRPr lang="en-US" sz="2200" dirty="0">
              <a:latin typeface="+mj-ea"/>
              <a:ea typeface="+mj-ea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80813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8B0849-F9EE-45A9-AAB6-FF9BAEF16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有星要出于雅各：预言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185255C-5BC4-4EF6-9418-3823108A9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450047"/>
          </a:xfrm>
        </p:spPr>
        <p:txBody>
          <a:bodyPr>
            <a:normAutofit/>
          </a:bodyPr>
          <a:lstStyle/>
          <a:p>
            <a:r>
              <a:rPr lang="zh-CN" altLang="en-US" dirty="0"/>
              <a:t>圣经预言： </a:t>
            </a:r>
            <a:r>
              <a:rPr lang="en-US" altLang="zh-CN" dirty="0"/>
              <a:t>1817</a:t>
            </a:r>
          </a:p>
          <a:p>
            <a:r>
              <a:rPr lang="zh-CN" altLang="en-US" dirty="0"/>
              <a:t>预言事件：</a:t>
            </a:r>
            <a:r>
              <a:rPr lang="en-US" altLang="zh-CN" dirty="0"/>
              <a:t>737</a:t>
            </a:r>
          </a:p>
          <a:p>
            <a:pPr lvl="1"/>
            <a:r>
              <a:rPr lang="zh-CN" altLang="en-US" dirty="0"/>
              <a:t>重大事件：</a:t>
            </a:r>
            <a:r>
              <a:rPr lang="en-US" altLang="zh-CN" dirty="0"/>
              <a:t>537</a:t>
            </a:r>
          </a:p>
          <a:p>
            <a:pPr lvl="1"/>
            <a:r>
              <a:rPr lang="zh-CN" altLang="en-US" dirty="0"/>
              <a:t>尚未实现：</a:t>
            </a:r>
            <a:r>
              <a:rPr lang="en-US" altLang="zh-CN" dirty="0"/>
              <a:t>20</a:t>
            </a:r>
          </a:p>
          <a:p>
            <a:r>
              <a:rPr lang="zh-CN" altLang="en-US" dirty="0"/>
              <a:t>对耶稣的预言：</a:t>
            </a:r>
            <a:r>
              <a:rPr lang="en-US" altLang="zh-CN" dirty="0"/>
              <a:t>320+</a:t>
            </a:r>
          </a:p>
          <a:p>
            <a:pPr lvl="1"/>
            <a:r>
              <a:rPr lang="zh-CN" altLang="en-US" dirty="0"/>
              <a:t>关于耶稣出生的预言， 在耶稣出生前</a:t>
            </a:r>
            <a:r>
              <a:rPr lang="en-US" altLang="zh-CN" dirty="0"/>
              <a:t>450</a:t>
            </a:r>
            <a:r>
              <a:rPr lang="zh-CN" altLang="en-US" dirty="0"/>
              <a:t>年全部完成</a:t>
            </a:r>
            <a:endParaRPr lang="en-US" altLang="zh-CN" dirty="0"/>
          </a:p>
          <a:p>
            <a:pPr lvl="1"/>
            <a:r>
              <a:rPr lang="zh-CN" altLang="en-US" dirty="0"/>
              <a:t>由</a:t>
            </a:r>
            <a:r>
              <a:rPr lang="en-US" altLang="zh-CN" dirty="0"/>
              <a:t>20+ </a:t>
            </a:r>
            <a:r>
              <a:rPr lang="zh-CN" altLang="en-US" dirty="0"/>
              <a:t>先知写成</a:t>
            </a:r>
            <a:endParaRPr lang="en-US" altLang="zh-CN" dirty="0"/>
          </a:p>
          <a:p>
            <a:pPr lvl="1"/>
            <a:r>
              <a:rPr lang="zh-CN" altLang="en-US" dirty="0"/>
              <a:t>圣经旧约于</a:t>
            </a:r>
            <a:r>
              <a:rPr lang="en-US" altLang="zh-CN" dirty="0"/>
              <a:t>BC250</a:t>
            </a:r>
            <a:r>
              <a:rPr lang="zh-CN" altLang="en-US" dirty="0"/>
              <a:t>前翻译成希腊文</a:t>
            </a:r>
            <a:endParaRPr lang="en-US" altLang="zh-CN" dirty="0"/>
          </a:p>
          <a:p>
            <a:pPr lvl="1"/>
            <a:r>
              <a:rPr lang="zh-CN" altLang="en-US" dirty="0"/>
              <a:t>成就几率： </a:t>
            </a:r>
            <a:r>
              <a:rPr lang="en-US" altLang="zh-CN" dirty="0"/>
              <a:t>1/10x17</a:t>
            </a:r>
            <a:r>
              <a:rPr lang="zh-CN" altLang="en-US" dirty="0"/>
              <a:t>次方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xmlns="" val="33869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0B0644-EB59-436D-B7BE-76674D3E0B5E}"/>
              </a:ext>
            </a:extLst>
          </p:cNvPr>
          <p:cNvSpPr txBox="1"/>
          <p:nvPr/>
        </p:nvSpPr>
        <p:spPr>
          <a:xfrm>
            <a:off x="1335104" y="2174591"/>
            <a:ext cx="952179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1" indent="0">
              <a:buNone/>
            </a:pPr>
            <a:r>
              <a:rPr lang="zh-CN" altLang="en-US" sz="4400" b="1" dirty="0">
                <a:solidFill>
                  <a:srgbClr val="FF0000"/>
                </a:solidFill>
                <a:effectLst/>
              </a:rPr>
              <a:t>我 看 他 却 不 在 现 时 。 我 望 他 却 不 在 近 日 。 有 星 要 出 于 雅 各 ， 有 杖 要 兴 于 以 色 列</a:t>
            </a:r>
            <a:r>
              <a:rPr lang="zh-CN" altLang="en-US" sz="3200" b="1" i="1" dirty="0">
                <a:solidFill>
                  <a:srgbClr val="FF0000"/>
                </a:solidFill>
                <a:effectLst/>
              </a:rPr>
              <a:t>（民</a:t>
            </a:r>
            <a:r>
              <a:rPr lang="en-US" altLang="zh-CN" sz="3200" b="1" i="1" dirty="0">
                <a:solidFill>
                  <a:srgbClr val="FF0000"/>
                </a:solidFill>
                <a:effectLst/>
              </a:rPr>
              <a:t>24</a:t>
            </a:r>
            <a:r>
              <a:rPr lang="zh-CN" altLang="en-US" sz="3200" b="1" i="1" dirty="0">
                <a:solidFill>
                  <a:srgbClr val="FF0000"/>
                </a:solidFill>
                <a:effectLst/>
              </a:rPr>
              <a:t>：</a:t>
            </a:r>
            <a:r>
              <a:rPr lang="en-US" altLang="zh-CN" sz="3200" b="1" i="1" dirty="0">
                <a:solidFill>
                  <a:srgbClr val="FF0000"/>
                </a:solidFill>
                <a:effectLst/>
              </a:rPr>
              <a:t>17</a:t>
            </a:r>
            <a:r>
              <a:rPr lang="zh-CN" altLang="en-US" sz="3200" b="1" i="1" dirty="0">
                <a:solidFill>
                  <a:srgbClr val="FF0000"/>
                </a:solidFill>
                <a:effectLst/>
              </a:rPr>
              <a:t>） </a:t>
            </a:r>
            <a:endParaRPr lang="en-US" altLang="zh-CN" sz="3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1394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9C2692-E34B-41EB-AC32-F8FB1E3E9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有星要出于雅各：东方博士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4DCA7A-FD09-4972-A92D-53DF3751A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东方博士如何知道？</a:t>
            </a:r>
            <a:endParaRPr lang="en-US" altLang="zh-CN" sz="2400" dirty="0"/>
          </a:p>
          <a:p>
            <a:pPr marL="0" indent="0">
              <a:buNone/>
            </a:pPr>
            <a:r>
              <a:rPr lang="en-US" altLang="zh-CN" sz="1600" i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lang="zh-CN" altLang="en-US" sz="1600" b="0" i="1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那 生 下 来 作 犹 太 人 之 王 的 在 哪 里 ？ 我 们 在 东 方 看 见 他 的 星 ， 特 来 拜 他 。”</a:t>
            </a:r>
            <a:r>
              <a:rPr lang="zh-CN" altLang="en-US" sz="1400" b="0" i="1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（太</a:t>
            </a:r>
            <a:r>
              <a:rPr lang="en-US" altLang="zh-CN" sz="1400" b="0" i="1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zh-CN" altLang="en-US" sz="1400" b="0" i="1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r>
              <a:rPr lang="en-US" altLang="zh-CN" sz="1400" b="0" i="1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2)</a:t>
            </a:r>
          </a:p>
          <a:p>
            <a:endParaRPr lang="en-US" sz="1400" i="1" dirty="0">
              <a:solidFill>
                <a:srgbClr val="0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dirty="0"/>
              <a:t>从哪来？</a:t>
            </a:r>
            <a:endParaRPr lang="en-US" altLang="zh-CN" dirty="0"/>
          </a:p>
          <a:p>
            <a:pPr lvl="1"/>
            <a:r>
              <a:rPr lang="zh-CN" altLang="en-US" dirty="0"/>
              <a:t>波斯： 德黑兰西南</a:t>
            </a:r>
            <a:r>
              <a:rPr lang="en-US" altLang="zh-CN" dirty="0"/>
              <a:t>100Km</a:t>
            </a:r>
            <a:r>
              <a:rPr lang="zh-CN" altLang="en-US" dirty="0"/>
              <a:t>的沙微</a:t>
            </a:r>
            <a:endParaRPr lang="en-US" altLang="zh-CN" dirty="0"/>
          </a:p>
          <a:p>
            <a:pPr lvl="1"/>
            <a:r>
              <a:rPr lang="zh-CN" altLang="en-US" dirty="0"/>
              <a:t>示巴。</a:t>
            </a:r>
            <a:endParaRPr lang="en-US" altLang="zh-CN" dirty="0"/>
          </a:p>
          <a:p>
            <a:pPr lvl="1"/>
            <a:r>
              <a:rPr lang="zh-CN" altLang="en-US" dirty="0"/>
              <a:t>巴比伦</a:t>
            </a:r>
            <a:endParaRPr lang="en-US" altLang="zh-CN" dirty="0"/>
          </a:p>
          <a:p>
            <a:pPr lvl="1"/>
            <a:r>
              <a:rPr lang="en-US" altLang="zh-CN" dirty="0"/>
              <a:t>《USA Today》</a:t>
            </a:r>
          </a:p>
          <a:p>
            <a:pPr lvl="2"/>
            <a:r>
              <a:rPr lang="en-US" altLang="zh-CN" dirty="0"/>
              <a:t>12/6/2010</a:t>
            </a:r>
          </a:p>
          <a:p>
            <a:pPr lvl="2"/>
            <a:r>
              <a:rPr lang="zh-CN" altLang="en-US" dirty="0"/>
              <a:t>示尔 </a:t>
            </a:r>
            <a:r>
              <a:rPr lang="en-US" altLang="zh-CN" dirty="0"/>
              <a:t>(Shir): </a:t>
            </a:r>
            <a:r>
              <a:rPr lang="zh-CN" altLang="en-US" dirty="0"/>
              <a:t>极东方，产丝之地</a:t>
            </a:r>
            <a:endParaRPr lang="en-US" altLang="zh-CN" dirty="0"/>
          </a:p>
          <a:p>
            <a:endParaRPr lang="en-US" sz="1400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DD155FB-4F31-4074-A8EE-7A497D34D4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3226094"/>
            <a:ext cx="5138167" cy="249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75645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6581</TotalTime>
  <Words>1458</Words>
  <Application>Microsoft Office PowerPoint</Application>
  <PresentationFormat>Custom</PresentationFormat>
  <Paragraphs>88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Slide 1</vt:lpstr>
      <vt:lpstr>神在历史上的布局</vt:lpstr>
      <vt:lpstr>人世间没有他的地方：伯利恒，一个无足轻重的小城</vt:lpstr>
      <vt:lpstr>人世间没有他的地方：伯利恒附近，希律王的夏宫</vt:lpstr>
      <vt:lpstr>人世间没有他的地方：伯利恒附近，马槽</vt:lpstr>
      <vt:lpstr>人世间没有他的地方：政治与宗教</vt:lpstr>
      <vt:lpstr>有星要出于雅各：预言</vt:lpstr>
      <vt:lpstr>Slide 8</vt:lpstr>
      <vt:lpstr>有星要出于雅各：东方博士</vt:lpstr>
      <vt:lpstr>有星要出于雅各：广而告之的条件</vt:lpstr>
      <vt:lpstr>神在历史上的布局： 但以理的梦 （第七章）</vt:lpstr>
      <vt:lpstr>神在历史上的布局： 但以理的梦 （第七章）</vt:lpstr>
      <vt:lpstr>神在历史上的布局： 但以理的梦 （第七章）</vt:lpstr>
      <vt:lpstr>神在历史上的布局： 但以理的梦（第七章）</vt:lpstr>
      <vt:lpstr>神在历史上的布局： 尼布甲尼撒之梦（第二章）</vt:lpstr>
      <vt:lpstr>神在历史上的布局： 满足条件的要素</vt:lpstr>
      <vt:lpstr>神在历史上的布局： 及至时候满足</vt:lpstr>
      <vt:lpstr>神在历史上的布局：总结</vt:lpstr>
      <vt:lpstr>Slide 19</vt:lpstr>
      <vt:lpstr>讨论：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神在历史上的布局</dc:title>
  <dc:creator>YU CHENG</dc:creator>
  <cp:lastModifiedBy>MeiMeiW</cp:lastModifiedBy>
  <cp:revision>14</cp:revision>
  <dcterms:created xsi:type="dcterms:W3CDTF">2023-01-17T05:25:15Z</dcterms:created>
  <dcterms:modified xsi:type="dcterms:W3CDTF">2023-01-22T17:27:01Z</dcterms:modified>
</cp:coreProperties>
</file>