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3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2" r:id="rId18"/>
    <p:sldId id="279" r:id="rId19"/>
    <p:sldId id="281" r:id="rId20"/>
    <p:sldId id="280" r:id="rId21"/>
    <p:sldId id="283" r:id="rId22"/>
    <p:sldId id="284" r:id="rId23"/>
    <p:sldId id="28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26" autoAdjust="0"/>
    <p:restoredTop sz="93690" autoAdjust="0"/>
  </p:normalViewPr>
  <p:slideViewPr>
    <p:cSldViewPr snapToGrid="0">
      <p:cViewPr varScale="1">
        <p:scale>
          <a:sx n="68" d="100"/>
          <a:sy n="68" d="100"/>
        </p:scale>
        <p:origin x="-73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0C857E-7A58-45BB-8662-190D8705FB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7FB74DB-B142-4685-AB9F-90CA986BB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812B10-6A35-4A8D-8974-4651EECE4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94A2-B0C2-4302-BCE3-5215B9ABA861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4E662B-B9A8-4BBE-9A8B-3F15142CF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736EE1-FEE4-4412-AF8F-90D1FDECF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D814-DCE1-4C28-9997-7775120E78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088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C3C0F0-55DC-4A81-8189-4FD265F9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A5C2FFE-5280-4A6C-AD6A-C899135CA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8E9224-A023-4332-BBDB-3F60ABE74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94A2-B0C2-4302-BCE3-5215B9ABA861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8362B4-A9CE-4CB2-A320-BEA2D8847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EC2ED1-404A-4ABA-BB32-B1AD906CB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D814-DCE1-4C28-9997-7775120E78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0475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C36D9CE-CB21-4682-9274-3E27F4C1A7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4D85E7E-553E-42F2-970B-92BD43F4F5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D40BCA-02C2-468C-BF4D-9AB2FA8E9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94A2-B0C2-4302-BCE3-5215B9ABA861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EBE4DD-FDDD-4348-905D-4173D2B0E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9B7639-E2E6-4FBD-B1F3-C6C4948C3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D814-DCE1-4C28-9997-7775120E78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5612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50A55F-C6D9-4C8E-847A-3E8A38EEE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D2FA9F-F325-41B7-B405-D1AC94FE3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6D4599-5479-41B1-8C8C-4C38C04BD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94A2-B0C2-4302-BCE3-5215B9ABA861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7ACB35-84E6-43CB-B0E0-A1FCE14E2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6CA7F2-E431-49F3-8CE3-0C45AC195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D814-DCE1-4C28-9997-7775120E78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590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2C7450-1F52-471B-8CE1-222A16358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D249BF-06DF-409F-9269-4B0F9AD4F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664114-7AF9-4583-89B9-15B95E64A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94A2-B0C2-4302-BCE3-5215B9ABA861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DFEFEA-9DD9-412B-8D6E-B592C7631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048CF2-661C-4759-B697-E93BA4D28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D814-DCE1-4C28-9997-7775120E78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7375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043310-605D-4196-AB59-3CD21BBFD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F7DE9C-6706-43DC-84D3-B203D11C2E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B1F886-C144-4870-9D98-4C95A663F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BFA596-93E5-4479-8A3C-B783CA5B0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94A2-B0C2-4302-BCE3-5215B9ABA861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164B983-DEB4-4ED2-92D7-5A6F5428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DA45661-C13F-4482-A5E0-948E5395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D814-DCE1-4C28-9997-7775120E78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2512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CF8FD7-4ECA-47EC-86EE-952010F6C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401776C-A894-4754-BDB4-A76978FCE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1100DC-9CBB-4587-9864-668D39E4A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951AF96-A8D8-418F-8EDD-99588A2DD0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E8206A6-206E-4976-AA2C-B314AD8EE0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2697DAE-C7C3-4E5A-BDD6-FFA7FD297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94A2-B0C2-4302-BCE3-5215B9ABA861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EA70DCE-6F46-46A2-867A-B22EC37E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313925B-43DE-41C6-84DF-35395BBBD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D814-DCE1-4C28-9997-7775120E78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1991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DBDED3-BBC7-438F-A172-575A4C7BC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B1C7706-A12F-4C7D-833D-1848BF45F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94A2-B0C2-4302-BCE3-5215B9ABA861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0C95961-39A0-4DA6-9F80-7BBDE7E77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9714EAA-E281-4F70-940F-7919E2675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D814-DCE1-4C28-9997-7775120E78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7972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77C3DEA-B092-4F7C-A9B0-04E5495AE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94A2-B0C2-4302-BCE3-5215B9ABA861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98EA341-0FBB-4295-8F1B-37FB1FC4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6478D19-B0D9-4298-9AA5-90C642162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D814-DCE1-4C28-9997-7775120E78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7099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BF5370-97DB-4451-AB50-2A4301D19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EB4752-03FA-4A2A-BF1B-328B70E3A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BF987B5-57CF-4781-B3D1-04059216E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64FECF3-07E2-4BA9-AF92-3B8773704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94A2-B0C2-4302-BCE3-5215B9ABA861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963AD46-48BA-4E71-91D6-44665030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0181A66-716A-45F6-B966-622F72D49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D814-DCE1-4C28-9997-7775120E78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8096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22054F-47E4-42AE-8334-53D095F02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9AEA78C-C488-420A-BB61-3F5880FF58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25B4105-E1A4-429D-B596-A73454E79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5C6435-B054-44FC-950D-A7FC5EDC5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94A2-B0C2-4302-BCE3-5215B9ABA861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79BB2A3-11F6-4AEE-B9AF-C32883BE1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EDBA6A-0A37-48E3-AC37-A380B0D99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D814-DCE1-4C28-9997-7775120E78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3887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0965440-8D9F-4E9E-BEE7-36DAC1E7C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9F74DB0-D425-4522-A683-82A2188FB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72AA20-F43D-4A66-B68C-65EA00A346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C94A2-B0C2-4302-BCE3-5215B9ABA861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31EE4B-64BA-4F4E-8765-63C23CC31F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A41392-5CE7-462B-B5A0-7A19B0B30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6D814-DCE1-4C28-9997-7775120E78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2714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B8DFEB-8836-4C57-9A39-22E66A220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是非题：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81F7F8-F42E-4FCF-A186-2CF6201B1B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考古无法证实耶稣是历史上真实的存在，不会影响我的信仰。</a:t>
            </a:r>
            <a:endParaRPr lang="en-US" altLang="zh-CN" b="1" dirty="0"/>
          </a:p>
          <a:p>
            <a:r>
              <a:rPr lang="zh-CN" altLang="en-US" b="1" dirty="0"/>
              <a:t>考古无法证实耶稣是历史上真实的存在，会影响我的信仰。</a:t>
            </a:r>
            <a:endParaRPr lang="en-US" altLang="zh-CN" b="1" dirty="0"/>
          </a:p>
          <a:p>
            <a:r>
              <a:rPr lang="zh-CN" altLang="en-US" b="1" dirty="0"/>
              <a:t>相信耶稣及其教导，他是否在历史上存在过并不影响我的信仰。</a:t>
            </a:r>
            <a:endParaRPr lang="en-US" altLang="zh-CN" b="1" dirty="0"/>
          </a:p>
          <a:p>
            <a:r>
              <a:rPr lang="zh-CN" altLang="en-US" b="1" dirty="0"/>
              <a:t>相信耶稣及其教导，也必须相信他的历史存在。</a:t>
            </a:r>
            <a:endParaRPr lang="en-US" altLang="zh-CN" b="1" dirty="0"/>
          </a:p>
          <a:p>
            <a:r>
              <a:rPr lang="zh-CN" altLang="en-US" b="1" dirty="0"/>
              <a:t>相信耶稣及其教导，就必须相信圣经记载他的</a:t>
            </a:r>
            <a:r>
              <a:rPr lang="zh-CN" altLang="en-US" b="1" dirty="0">
                <a:solidFill>
                  <a:srgbClr val="FF0000"/>
                </a:solidFill>
              </a:rPr>
              <a:t>所有</a:t>
            </a:r>
            <a:r>
              <a:rPr lang="zh-CN" altLang="en-US" b="1" dirty="0"/>
              <a:t>神迹。</a:t>
            </a:r>
            <a:endParaRPr lang="en-US" altLang="zh-CN" b="1" dirty="0"/>
          </a:p>
          <a:p>
            <a:r>
              <a:rPr lang="zh-CN" altLang="en-US" b="1" dirty="0"/>
              <a:t>相信耶稣及其教导，并不需要相信圣经记载他的</a:t>
            </a:r>
            <a:r>
              <a:rPr lang="zh-CN" altLang="en-US" b="1" dirty="0">
                <a:solidFill>
                  <a:srgbClr val="FF0000"/>
                </a:solidFill>
              </a:rPr>
              <a:t>所有</a:t>
            </a:r>
            <a:r>
              <a:rPr lang="zh-CN" altLang="en-US" b="1" dirty="0"/>
              <a:t>神迹。</a:t>
            </a:r>
            <a:endParaRPr lang="en-US" altLang="zh-CN" b="1" dirty="0"/>
          </a:p>
          <a:p>
            <a:endParaRPr lang="en-US" altLang="zh-CN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7562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FA6511-B521-4659-8A8E-42F7FE45E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耶稣的身份：约翰福音之登山变像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F07639-34ED-4B61-B5C0-6BEEF8860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说了这话以后、约有八天、耶稣带着彼得、约翰、雅各、上山去祷告。 正祷告的时候、他的面貌就改变了、衣服洁白放光。 忽然有摩西以利亚两个人、同耶稣说话． 他们在荣光里显现、谈论耶稣去世的事、就是他在耶路撒冷将要成的事。 彼得和他的同伴都打盹、既清醒了、就看见耶稣的荣光、并同他站着的那两个人。 二人正要和耶稣分离的时候、彼得对耶稣说、夫子、我们在这里真好、可以搭三座棚、一座为你、一座为摩西、一座为以利亚．他却不知道所说的是甚么。 说这话的时候、有一朵云彩来遮盖他们．他们进入云彩里就惧怕。 有声音从云彩里出来、说、这是我的儿子、我所拣选的、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〔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有古卷作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这是我的爱子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〕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你们要听他。</a:t>
            </a:r>
            <a:r>
              <a:rPr lang="zh-CN" altLang="en-US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（路</a:t>
            </a:r>
            <a:r>
              <a:rPr lang="en-US" altLang="zh-CN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9</a:t>
            </a:r>
            <a:r>
              <a:rPr lang="zh-CN" altLang="en-US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28-35</a:t>
            </a:r>
            <a:r>
              <a:rPr lang="zh-CN" altLang="en-US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4250452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FA6511-B521-4659-8A8E-42F7FE45E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耶稣的身份：约翰福音之登山变像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F07639-34ED-4B61-B5C0-6BEEF8860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“我们从前、将我们主耶稣基督的大能、和他降临的事、告诉你们、并不是随从乖巧捏造的虚言、乃是亲眼见过他的威荣。 他从父　神得尊贵荣耀的时候、从极大荣光之中、有声音出来向他说、这是我的爱子、我所喜悦的。 我们同他在圣山的时候、亲自听见这声音从天上出来。”</a:t>
            </a:r>
            <a:r>
              <a:rPr lang="zh-CN" altLang="en-US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（彼后</a:t>
            </a:r>
            <a:r>
              <a:rPr lang="en-US" altLang="zh-CN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16-18</a:t>
            </a:r>
            <a:r>
              <a:rPr lang="zh-CN" altLang="en-US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b="0" i="1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i="1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“律法和先知、到约翰为止．从此　神国的福音传开了、人人努力要进去。”</a:t>
            </a:r>
            <a:r>
              <a:rPr lang="zh-CN" altLang="en-US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（路</a:t>
            </a:r>
            <a:r>
              <a:rPr lang="en-US" altLang="zh-CN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16</a:t>
            </a:r>
            <a:r>
              <a:rPr lang="zh-CN" altLang="en-US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16</a:t>
            </a:r>
            <a:r>
              <a:rPr lang="zh-CN" altLang="en-US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i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5777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D62CD5-CF2A-4808-9027-ABADB4207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耶稣的身份：约翰福音之只看到耶稣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CC0884E-9FB3-449C-BCBE-10AF07507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约翰福音记载的八大神迹</a:t>
            </a:r>
            <a:endParaRPr lang="en-US" altLang="zh-CN" dirty="0"/>
          </a:p>
          <a:p>
            <a:pPr lvl="1"/>
            <a:r>
              <a:rPr lang="zh-CN" altLang="en-US" dirty="0"/>
              <a:t>水变酒</a:t>
            </a:r>
            <a:endParaRPr lang="en-US" altLang="zh-CN" dirty="0"/>
          </a:p>
          <a:p>
            <a:pPr lvl="1"/>
            <a:r>
              <a:rPr lang="zh-CN" altLang="en-US" dirty="0"/>
              <a:t>医治大臣将死的儿子</a:t>
            </a:r>
            <a:endParaRPr lang="en-US" altLang="zh-CN" dirty="0"/>
          </a:p>
          <a:p>
            <a:pPr lvl="1"/>
            <a:r>
              <a:rPr lang="zh-CN" altLang="en-US" dirty="0"/>
              <a:t>瘫子行走</a:t>
            </a:r>
            <a:endParaRPr lang="en-US" altLang="zh-CN" dirty="0"/>
          </a:p>
          <a:p>
            <a:pPr lvl="1"/>
            <a:r>
              <a:rPr lang="zh-CN" altLang="en-US" dirty="0"/>
              <a:t>五饼二鱼</a:t>
            </a:r>
            <a:endParaRPr lang="en-US" altLang="zh-CN" dirty="0"/>
          </a:p>
          <a:p>
            <a:pPr lvl="1"/>
            <a:r>
              <a:rPr lang="zh-CN" altLang="en-US" dirty="0"/>
              <a:t>海上行走</a:t>
            </a:r>
            <a:endParaRPr lang="en-US" altLang="zh-CN" dirty="0"/>
          </a:p>
          <a:p>
            <a:pPr lvl="1"/>
            <a:r>
              <a:rPr lang="zh-CN" altLang="en-US" dirty="0"/>
              <a:t>瞎眼看见</a:t>
            </a:r>
            <a:endParaRPr lang="en-US" altLang="zh-CN" dirty="0"/>
          </a:p>
          <a:p>
            <a:pPr lvl="1"/>
            <a:r>
              <a:rPr lang="zh-CN" altLang="en-US" dirty="0"/>
              <a:t>拉撒路复活</a:t>
            </a:r>
            <a:endParaRPr lang="en-US" altLang="zh-CN" dirty="0"/>
          </a:p>
          <a:p>
            <a:pPr lvl="1"/>
            <a:r>
              <a:rPr lang="zh-CN" altLang="en-US" dirty="0"/>
              <a:t>一网打上</a:t>
            </a:r>
            <a:r>
              <a:rPr lang="en-US" altLang="zh-CN" dirty="0"/>
              <a:t>153</a:t>
            </a:r>
            <a:r>
              <a:rPr lang="zh-CN" altLang="en-US" dirty="0"/>
              <a:t>条大鱼</a:t>
            </a:r>
            <a:endParaRPr lang="en-US" altLang="zh-CN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altLang="zh-CN" b="0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“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我看见了、就证明这是　神的儿子。</a:t>
            </a:r>
            <a:r>
              <a:rPr lang="en-US" altLang="zh-CN" b="0" i="1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”</a:t>
            </a:r>
            <a:r>
              <a:rPr lang="en-US" altLang="zh-CN" b="0" i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CN" altLang="en-US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34</a:t>
            </a:r>
            <a:r>
              <a:rPr lang="zh-CN" altLang="en-US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1391365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9F4F3A-8A63-4202-84DB-889F2908B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耶稣的职分与符类福音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78B5A3-208E-47F1-9ADB-D6BD28A43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zh-CN" altLang="en-US" dirty="0"/>
              <a:t>符类福音（</a:t>
            </a:r>
            <a:r>
              <a:rPr lang="en-US" altLang="zh-CN" dirty="0"/>
              <a:t>synoptic Gospels):</a:t>
            </a:r>
            <a:r>
              <a:rPr lang="zh-CN" altLang="en-US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  <a:r>
              <a:rPr lang="zh-CN" altLang="en-US" b="0" i="0" dirty="0">
                <a:solidFill>
                  <a:srgbClr val="202124"/>
                </a:solidFill>
                <a:effectLst/>
                <a:latin typeface="Google Sans"/>
              </a:rPr>
              <a:t>又称共观福音、同观福音、对观福音等，</a:t>
            </a:r>
            <a:r>
              <a:rPr lang="zh-CN" altLang="en-US" b="0" i="0" dirty="0">
                <a:solidFill>
                  <a:srgbClr val="040C28"/>
                </a:solidFill>
                <a:effectLst/>
                <a:latin typeface="Google Sans"/>
              </a:rPr>
              <a:t>为新约圣经前三卷书</a:t>
            </a:r>
            <a:r>
              <a:rPr lang="en-US" altLang="zh-CN" b="0" i="0" dirty="0">
                <a:solidFill>
                  <a:srgbClr val="040C28"/>
                </a:solidFill>
                <a:effectLst/>
                <a:latin typeface="Google Sans"/>
              </a:rPr>
              <a:t>《</a:t>
            </a:r>
            <a:r>
              <a:rPr lang="zh-CN" altLang="en-US" b="0" i="0" dirty="0">
                <a:solidFill>
                  <a:srgbClr val="040C28"/>
                </a:solidFill>
                <a:effectLst/>
                <a:latin typeface="Google Sans"/>
              </a:rPr>
              <a:t>马太福音</a:t>
            </a:r>
            <a:r>
              <a:rPr lang="en-US" altLang="zh-CN" b="0" i="0" dirty="0">
                <a:solidFill>
                  <a:srgbClr val="040C28"/>
                </a:solidFill>
                <a:effectLst/>
                <a:latin typeface="Google Sans"/>
              </a:rPr>
              <a:t>》</a:t>
            </a:r>
            <a:r>
              <a:rPr lang="zh-CN" altLang="en-US" b="0" i="0" dirty="0">
                <a:solidFill>
                  <a:srgbClr val="040C28"/>
                </a:solidFill>
                <a:effectLst/>
                <a:latin typeface="Google Sans"/>
              </a:rPr>
              <a:t>、</a:t>
            </a:r>
            <a:r>
              <a:rPr lang="en-US" altLang="zh-CN" b="0" i="0" dirty="0">
                <a:solidFill>
                  <a:srgbClr val="040C28"/>
                </a:solidFill>
                <a:effectLst/>
                <a:latin typeface="Google Sans"/>
              </a:rPr>
              <a:t>《</a:t>
            </a:r>
            <a:r>
              <a:rPr lang="zh-CN" altLang="en-US" b="0" i="0" dirty="0">
                <a:solidFill>
                  <a:srgbClr val="040C28"/>
                </a:solidFill>
                <a:effectLst/>
                <a:latin typeface="Google Sans"/>
              </a:rPr>
              <a:t>马可福音</a:t>
            </a:r>
            <a:r>
              <a:rPr lang="en-US" altLang="zh-CN" b="0" i="0" dirty="0">
                <a:solidFill>
                  <a:srgbClr val="040C28"/>
                </a:solidFill>
                <a:effectLst/>
                <a:latin typeface="Google Sans"/>
              </a:rPr>
              <a:t>》</a:t>
            </a:r>
            <a:r>
              <a:rPr lang="zh-CN" altLang="en-US" b="0" i="0" dirty="0">
                <a:solidFill>
                  <a:srgbClr val="040C28"/>
                </a:solidFill>
                <a:effectLst/>
                <a:latin typeface="Google Sans"/>
              </a:rPr>
              <a:t>和</a:t>
            </a:r>
            <a:r>
              <a:rPr lang="en-US" altLang="zh-CN" b="0" i="0" dirty="0">
                <a:solidFill>
                  <a:srgbClr val="040C28"/>
                </a:solidFill>
                <a:effectLst/>
                <a:latin typeface="Google Sans"/>
              </a:rPr>
              <a:t>《</a:t>
            </a:r>
            <a:r>
              <a:rPr lang="zh-CN" altLang="en-US" b="0" i="0" dirty="0">
                <a:solidFill>
                  <a:srgbClr val="040C28"/>
                </a:solidFill>
                <a:effectLst/>
                <a:latin typeface="Google Sans"/>
              </a:rPr>
              <a:t>路加福音</a:t>
            </a:r>
            <a:r>
              <a:rPr lang="en-US" altLang="zh-CN" b="0" i="0" dirty="0">
                <a:solidFill>
                  <a:srgbClr val="040C28"/>
                </a:solidFill>
                <a:effectLst/>
                <a:latin typeface="Google Sans"/>
              </a:rPr>
              <a:t>》</a:t>
            </a:r>
            <a:r>
              <a:rPr lang="zh-CN" altLang="en-US" b="0" i="0" dirty="0">
                <a:solidFill>
                  <a:srgbClr val="040C28"/>
                </a:solidFill>
                <a:effectLst/>
                <a:latin typeface="Google Sans"/>
              </a:rPr>
              <a:t>的合称</a:t>
            </a:r>
            <a:r>
              <a:rPr lang="zh-CN" altLang="en-US" b="0" i="0" dirty="0">
                <a:solidFill>
                  <a:srgbClr val="202124"/>
                </a:solidFill>
                <a:effectLst/>
                <a:latin typeface="Google Sans"/>
              </a:rPr>
              <a:t>。 这三本福音书的内容、叙事安排、语言和句子结构皆很相似，而它们又以近似的顺序、措辞记述了许多相同的故事。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D90BE8E-735C-4168-B56C-D8F704DAE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2320" y="1027906"/>
            <a:ext cx="3809706" cy="500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7962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4E8614-8FE5-4073-8D69-2A6A2F38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耶稣的职分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02FBFA-EE5D-46E0-8025-9C8F2893C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zh-CN" altLang="en-US" dirty="0"/>
              <a:t>旧约圣经中的三种受膏者：</a:t>
            </a:r>
            <a:endParaRPr lang="en-US" altLang="zh-CN" dirty="0"/>
          </a:p>
          <a:p>
            <a:pPr lvl="1"/>
            <a:r>
              <a:rPr lang="zh-CN" altLang="en-US" dirty="0"/>
              <a:t>君王：治理，保护</a:t>
            </a:r>
            <a:endParaRPr lang="en-US" altLang="zh-CN" dirty="0"/>
          </a:p>
          <a:p>
            <a:pPr lvl="1"/>
            <a:r>
              <a:rPr lang="zh-CN" altLang="en-US" dirty="0"/>
              <a:t>先知：传达神的旨意，神忠心的仆人。</a:t>
            </a:r>
            <a:endParaRPr lang="en-US" altLang="zh-CN" dirty="0"/>
          </a:p>
          <a:p>
            <a:pPr lvl="1"/>
            <a:r>
              <a:rPr lang="zh-CN" altLang="en-US" dirty="0"/>
              <a:t>祭司： 神与人之间的桥梁。</a:t>
            </a:r>
            <a:endParaRPr lang="en-US" altLang="zh-CN" dirty="0"/>
          </a:p>
          <a:p>
            <a:r>
              <a:rPr lang="zh-CN" altLang="en-US" dirty="0"/>
              <a:t>新约圣经中的三福音：</a:t>
            </a:r>
            <a:endParaRPr lang="en-US" altLang="zh-CN" dirty="0"/>
          </a:p>
          <a:p>
            <a:pPr lvl="1"/>
            <a:r>
              <a:rPr lang="zh-CN" altLang="en-US" dirty="0"/>
              <a:t>马太福音：耶稣是君王</a:t>
            </a:r>
            <a:endParaRPr lang="en-US" altLang="zh-CN" dirty="0"/>
          </a:p>
          <a:p>
            <a:pPr lvl="1"/>
            <a:r>
              <a:rPr lang="zh-CN" altLang="en-US" dirty="0"/>
              <a:t>马可福音：耶稣是忠仆</a:t>
            </a:r>
            <a:endParaRPr lang="en-US" altLang="zh-CN" dirty="0"/>
          </a:p>
          <a:p>
            <a:pPr lvl="1"/>
            <a:r>
              <a:rPr lang="zh-CN" altLang="en-US" dirty="0"/>
              <a:t>路加福音：耶稣是祭司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2527466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010F3A-E741-43E8-996E-60D05561A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耶稣的职分：君王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595CB7-21A0-48CF-9BB5-50550319D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亚伯拉罕的后裔（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儿子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）、大卫的子孙（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儿子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）、耶稣基督的家谱．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〔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后裔子孙原文都作儿子下同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〕</a:t>
            </a:r>
            <a:r>
              <a:rPr lang="zh-CN" altLang="en-US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（太</a:t>
            </a:r>
            <a:r>
              <a:rPr lang="en-US" altLang="zh-CN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b="0" i="1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sz="2000" i="1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24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亚</a:t>
            </a:r>
            <a:r>
              <a:rPr lang="zh-CN" altLang="en-US" sz="2400" b="0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伯拉罕的儿子： 以撒</a:t>
            </a:r>
            <a:endParaRPr lang="en-US" altLang="zh-CN" sz="2400" b="0" i="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2"/>
            <a:r>
              <a:rPr lang="zh-CN" altLang="en-US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被献于摩利亚山：耶稣被献于各各他</a:t>
            </a:r>
            <a:endParaRPr lang="en-US" altLang="zh-CN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2"/>
            <a:r>
              <a:rPr lang="zh-CN" altLang="en-US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神的介入使</a:t>
            </a:r>
            <a:r>
              <a:rPr lang="zh-CN" altLang="en-US" sz="1800" b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以撒得活： 神使耶稣</a:t>
            </a:r>
            <a:r>
              <a:rPr lang="en-US" altLang="zh-CN" sz="1800" b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CN" altLang="en-US" sz="1800" b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天复活</a:t>
            </a:r>
            <a:endParaRPr lang="en-US" altLang="zh-CN" sz="2400" b="0" i="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大卫的儿子： 所罗门</a:t>
            </a:r>
            <a:endParaRPr lang="en-US" altLang="zh-CN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/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说智慧的话： 箴言，诗歌，图画</a:t>
            </a:r>
            <a:endParaRPr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/>
            <a:r>
              <a:rPr lang="zh-CN" altLang="en-US" sz="2000" b="0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马太福音：耶稣也用</a:t>
            </a:r>
            <a:r>
              <a:rPr lang="zh-CN" altLang="en-US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箴言，诗歌，图画说智慧的话</a:t>
            </a:r>
            <a:endParaRPr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/>
            <a:endParaRPr lang="en-US" altLang="zh-CN" sz="2000" b="0" i="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0473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010F3A-E741-43E8-996E-60D05561A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耶稣的职分：马太福音（君王）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595CB7-21A0-48CF-9BB5-50550319D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/>
            <a:endParaRPr lang="en-US" altLang="zh-CN" sz="2000" b="0" i="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F46C30E-AAC8-4E23-ABDC-DBBC2432F7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6320" y="1825625"/>
            <a:ext cx="9357360" cy="48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917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D87240-EA0A-4050-A16E-73FD4BAA8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耶稣的职分：马太福音（君王）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FE304C-5791-46FA-81AD-94710E779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要怀孕生子、可以给他起名叫耶稣。他要为大、称为至高者的儿子．主　神要把他祖大卫的位给他。他要作雅各家的王、直到永远．他的国也没有穷尽。</a:t>
            </a:r>
            <a:r>
              <a:rPr lang="zh-CN" altLang="en-US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（路</a:t>
            </a:r>
            <a:r>
              <a:rPr lang="en-US" altLang="zh-CN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32-33</a:t>
            </a:r>
            <a:r>
              <a:rPr lang="zh-CN" altLang="en-US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b="0" i="1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这事成就、是要应验先知的话、说：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『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要对锡安的居民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〔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原文作女子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〕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说、看哪、你的王来到你这里、是温柔的、又骑着驴、就是骑着驴驹子。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』</a:t>
            </a:r>
            <a:r>
              <a:rPr lang="zh-CN" altLang="en-US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（太</a:t>
            </a:r>
            <a:r>
              <a:rPr lang="en-US" altLang="zh-CN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21</a:t>
            </a:r>
            <a:r>
              <a:rPr lang="zh-CN" altLang="en-US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4-5</a:t>
            </a:r>
            <a:r>
              <a:rPr lang="zh-CN" altLang="en-US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39680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AE0010-CAB5-42C1-AC5A-D79EDEC8F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耶稣的职分：马可福音（先知、忠仆）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322CE9-150D-4259-A5E5-AB127EB8F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马可福音</a:t>
            </a:r>
            <a:endParaRPr lang="en-US" altLang="zh-CN" dirty="0"/>
          </a:p>
          <a:p>
            <a:pPr lvl="1"/>
            <a:r>
              <a:rPr lang="zh-CN" altLang="en-US" dirty="0"/>
              <a:t>以先知开篇：施洗约翰</a:t>
            </a:r>
            <a:endParaRPr lang="en-US" altLang="zh-CN" dirty="0"/>
          </a:p>
          <a:p>
            <a:pPr lvl="1"/>
            <a:r>
              <a:rPr lang="zh-CN" altLang="en-US" dirty="0"/>
              <a:t>以把门徒变为先知结束</a:t>
            </a:r>
            <a:endParaRPr lang="en-US" altLang="zh-CN" dirty="0"/>
          </a:p>
          <a:p>
            <a:pPr marL="457200" lvl="1" indent="0">
              <a:buNone/>
            </a:pPr>
            <a:r>
              <a:rPr lang="zh-CN" altLang="en-US" sz="20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他又对他们说、你们往普天下去、传福音给万民听。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〔</a:t>
            </a:r>
            <a:r>
              <a:rPr lang="zh-CN" altLang="en-US" sz="20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万民原文作凡受造的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〕</a:t>
            </a:r>
            <a:r>
              <a:rPr lang="zh-CN" altLang="en-US" sz="20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。信而受洗的必然得救．不信的必被定罪。信的人必有神迹随着他们．就是奉我的名赶鬼．说新方言。手能拿蛇．若喝了甚么毒物、也必不受害．手按病人、病人就必好了。主耶稣和他们说完了话、后来被接到天上、坐在　神的右边。门徒出去、到处宣传福音、主和他们同工、用神迹随着、证实所传的道。阿们。</a:t>
            </a:r>
            <a:r>
              <a:rPr lang="zh-CN" altLang="en-US" sz="2000" b="0" i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（马可福音</a:t>
            </a:r>
            <a:r>
              <a:rPr lang="en-US" altLang="zh-CN" sz="2000" b="0" i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16</a:t>
            </a:r>
            <a:r>
              <a:rPr lang="zh-CN" altLang="en-US" sz="2000" b="0" i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2000" b="0" i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15-20</a:t>
            </a:r>
            <a:r>
              <a:rPr lang="zh-CN" altLang="en-US" sz="2000" b="0" i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2000" i="1" dirty="0"/>
          </a:p>
          <a:p>
            <a:r>
              <a:rPr lang="zh-CN" altLang="en-US" dirty="0"/>
              <a:t>马可福音中的耶稣</a:t>
            </a:r>
            <a:endParaRPr lang="en-US" altLang="zh-CN" dirty="0"/>
          </a:p>
          <a:p>
            <a:pPr lvl="1"/>
            <a:r>
              <a:rPr lang="zh-CN" altLang="en-US" dirty="0"/>
              <a:t>以成年人出现， “立刻”开始工作</a:t>
            </a:r>
            <a:endParaRPr lang="en-US" altLang="zh-CN" dirty="0"/>
          </a:p>
          <a:p>
            <a:pPr lvl="1"/>
            <a:r>
              <a:rPr lang="zh-CN" altLang="en-US" dirty="0"/>
              <a:t>从世界的低谷开始</a:t>
            </a:r>
            <a:endParaRPr lang="en-US" altLang="zh-CN" dirty="0"/>
          </a:p>
          <a:p>
            <a:pPr lvl="1"/>
            <a:r>
              <a:rPr lang="zh-CN" altLang="en-US" dirty="0"/>
              <a:t>“牛”的形象：在田中耕耘，在坛上献祭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3892881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AE0010-CAB5-42C1-AC5A-D79EDEC8F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耶稣的职分：马可福音（先知、忠仆）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F347EBD-5989-4A42-AF82-BEE1A6102F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6380" y="1813145"/>
            <a:ext cx="9931854" cy="467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8665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F567A7-5194-4FD0-9B03-CDEF58E46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为什么要相信历史的耶稣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2932D7-F576-4EBE-BEF3-99F8F5D62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8185"/>
            <a:ext cx="10515600" cy="4351338"/>
          </a:xfrm>
        </p:spPr>
        <p:txBody>
          <a:bodyPr/>
          <a:lstStyle/>
          <a:p>
            <a:r>
              <a:rPr lang="zh-CN" altLang="en-US" dirty="0"/>
              <a:t>否定耶稣的历史存在，就可以否定耶稣在世的工作。</a:t>
            </a:r>
            <a:endParaRPr lang="en-US" altLang="zh-CN" dirty="0"/>
          </a:p>
          <a:p>
            <a:r>
              <a:rPr lang="zh-CN" altLang="en-US" dirty="0"/>
              <a:t>否定耶稣在世的工作，就可以否定耶稣在世的职分。</a:t>
            </a:r>
            <a:endParaRPr lang="en-US" altLang="zh-CN" dirty="0"/>
          </a:p>
          <a:p>
            <a:r>
              <a:rPr lang="zh-CN" altLang="en-US" dirty="0"/>
              <a:t>否定耶稣在世职分，就可以否定耶稣身份。</a:t>
            </a:r>
            <a:endParaRPr lang="en-US" altLang="zh-CN" dirty="0"/>
          </a:p>
          <a:p>
            <a:r>
              <a:rPr lang="zh-CN" altLang="en-US" dirty="0"/>
              <a:t>否定耶稣身份，就可以否定耶稣是神的儿子。</a:t>
            </a:r>
            <a:endParaRPr lang="en-US" altLang="zh-CN" dirty="0"/>
          </a:p>
          <a:p>
            <a:r>
              <a:rPr lang="zh-CN" altLang="en-US" dirty="0"/>
              <a:t>否定耶稣是神的儿子，就可以否定耶稣救赎。</a:t>
            </a:r>
            <a:endParaRPr lang="en-US" altLang="zh-CN" dirty="0"/>
          </a:p>
          <a:p>
            <a:r>
              <a:rPr lang="zh-CN" altLang="en-US" dirty="0"/>
              <a:t>否定耶稣救赎， 基督教的信仰就不存在。</a:t>
            </a:r>
            <a:endParaRPr lang="en-US" altLang="zh-CN" dirty="0"/>
          </a:p>
          <a:p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0559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AE0010-CAB5-42C1-AC5A-D79EDEC8F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耶稣的职分：马可福音（先知、忠仆）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322CE9-150D-4259-A5E5-AB127EB8F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因为人子来、并不是要受人的服事、乃是要服事人、并且要舍命、作多人的赎价。 </a:t>
            </a:r>
            <a:r>
              <a:rPr lang="zh-CN" altLang="en-US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（可</a:t>
            </a:r>
            <a:r>
              <a:rPr lang="en-US" altLang="zh-CN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10</a:t>
            </a:r>
            <a:r>
              <a:rPr lang="zh-CN" altLang="en-US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45</a:t>
            </a:r>
            <a:r>
              <a:rPr lang="zh-CN" altLang="en-US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i="1" dirty="0"/>
          </a:p>
          <a:p>
            <a:endParaRPr lang="en-US" altLang="zh-C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C402A5D-FEA5-42A0-91BE-8059326710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882" y="2786191"/>
            <a:ext cx="9905078" cy="383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7545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AE0010-CAB5-42C1-AC5A-D79EDEC8F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耶稣的职分：马可福音（先知、忠仆）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322CE9-150D-4259-A5E5-AB127EB8F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33495"/>
          </a:xfrm>
        </p:spPr>
        <p:txBody>
          <a:bodyPr>
            <a:normAutofit/>
          </a:bodyPr>
          <a:lstStyle/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神既在古时借着众先知、多次多方的晓谕列祖。就在这末世、借着他儿子晓谕我们、又早已立他为承受万有的、也曾借着他创造诸世界。他是　神荣耀所发的光辉、是　神本体的真像、常用他权能的命令托住万有、他洗净了人的罪、就坐在高天至大者的右边。 </a:t>
            </a:r>
            <a:r>
              <a:rPr lang="zh-CN" altLang="en-US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（来</a:t>
            </a:r>
            <a:r>
              <a:rPr lang="en-US" altLang="zh-CN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1-3</a:t>
            </a:r>
            <a:r>
              <a:rPr lang="zh-CN" altLang="en-US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b="0" i="1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CN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CN" altLang="en-US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众人看见耶稣所行的神迹、就说、这真是那要到世间来的先知。</a:t>
            </a:r>
            <a:r>
              <a:rPr lang="zh-CN" altLang="en-US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（约</a:t>
            </a:r>
            <a:r>
              <a:rPr lang="en-US" altLang="zh-CN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r>
              <a:rPr lang="zh-CN" altLang="en-US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14</a:t>
            </a:r>
            <a:r>
              <a:rPr lang="zh-CN" altLang="en-US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i="1" dirty="0"/>
          </a:p>
        </p:txBody>
      </p:sp>
    </p:spTree>
    <p:extLst>
      <p:ext uri="{BB962C8B-B14F-4D97-AF65-F5344CB8AC3E}">
        <p14:creationId xmlns:p14="http://schemas.microsoft.com/office/powerpoint/2010/main" xmlns="" val="1130461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AE0010-CAB5-42C1-AC5A-D79EDEC8F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耶稣的职分：路加福音（祭司、人子）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322CE9-150D-4259-A5E5-AB127EB8F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9625"/>
            <a:ext cx="10515600" cy="3833495"/>
          </a:xfrm>
        </p:spPr>
        <p:txBody>
          <a:bodyPr>
            <a:normAutofit/>
          </a:bodyPr>
          <a:lstStyle/>
          <a:p>
            <a:r>
              <a:rPr lang="zh-CN" altLang="en-US" b="0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未完待续。。。</a:t>
            </a:r>
            <a:endParaRPr lang="en-US" altLang="zh-CN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805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CB6E30-AE57-4620-8B0F-E481284A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思考问题：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717556-DF6E-4AE6-956D-F2D6AB092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在我们的日常生活中，如何实践“不见一人，只见耶稣”？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彼得要在变化山上支搭帐篷，对我们的信仰生活有何借鉴？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2254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7FBB25-DEC9-40B2-8FAF-D893E3EE4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3520" y="772319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zh-CN" altLang="en-US" b="1" dirty="0"/>
              <a:t>大哉， 敬虔的奥秘</a:t>
            </a:r>
            <a:r>
              <a:rPr lang="en-US" altLang="zh-CN" b="1" dirty="0"/>
              <a:t/>
            </a:r>
            <a:br>
              <a:rPr lang="en-US" altLang="zh-CN" b="1" dirty="0"/>
            </a:br>
            <a:r>
              <a:rPr lang="en-US" altLang="zh-CN" i="1" dirty="0"/>
              <a:t>——</a:t>
            </a:r>
            <a:r>
              <a:rPr lang="zh-CN" altLang="en-US" sz="4000" i="1" dirty="0"/>
              <a:t>进入历史的耶稣</a:t>
            </a:r>
            <a:endParaRPr lang="en-US" sz="40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1CB8E7D-FD4E-4B2F-B86A-CD7862C6BE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91899"/>
            <a:ext cx="9144000" cy="1655762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DEDD6B53-CE17-49E6-B88C-4386A6DF2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11164160"/>
              </p:ext>
            </p:extLst>
          </p:nvPr>
        </p:nvGraphicFramePr>
        <p:xfrm>
          <a:off x="1586564" y="3582679"/>
          <a:ext cx="9018872" cy="2194560"/>
        </p:xfrm>
        <a:graphic>
          <a:graphicData uri="http://schemas.openxmlformats.org/drawingml/2006/table">
            <a:tbl>
              <a:tblPr/>
              <a:tblGrid>
                <a:gridCol w="25400">
                  <a:extLst>
                    <a:ext uri="{9D8B030D-6E8A-4147-A177-3AD203B41FA5}">
                      <a16:colId xmlns:a16="http://schemas.microsoft.com/office/drawing/2014/main" xmlns="" val="1782682530"/>
                    </a:ext>
                  </a:extLst>
                </a:gridCol>
                <a:gridCol w="8993472">
                  <a:extLst>
                    <a:ext uri="{9D8B030D-6E8A-4147-A177-3AD203B41FA5}">
                      <a16:colId xmlns:a16="http://schemas.microsoft.com/office/drawing/2014/main" xmlns="" val="3642417961"/>
                    </a:ext>
                  </a:extLst>
                </a:gridCol>
              </a:tblGrid>
              <a:tr h="1655761">
                <a:tc>
                  <a:txBody>
                    <a:bodyPr/>
                    <a:lstStyle/>
                    <a:p>
                      <a:pPr fontAlgn="t"/>
                      <a:r>
                        <a:rPr lang="en-US" sz="900" dirty="0"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大哉、敬虔的奥秘、无人不以为然．就是　神在肉身显现、被圣灵称义、</a:t>
                      </a:r>
                      <a:r>
                        <a:rPr lang="en-US" altLang="zh-CN" sz="3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〔</a:t>
                      </a:r>
                      <a:r>
                        <a:rPr lang="zh-CN" altLang="en-US" sz="3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或作在灵性称义</a:t>
                      </a:r>
                      <a:r>
                        <a:rPr lang="en-US" altLang="zh-CN" sz="3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〕</a:t>
                      </a:r>
                      <a:r>
                        <a:rPr lang="zh-CN" altLang="en-US" sz="36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被天使看见、被传于外邦、被世人信服、被接在荣耀里。</a:t>
                      </a:r>
                      <a:r>
                        <a:rPr lang="zh-CN" altLang="en-US" sz="3600" i="1" dirty="0">
                          <a:effectLst/>
                        </a:rPr>
                        <a:t>（提后</a:t>
                      </a:r>
                      <a:r>
                        <a:rPr lang="en-US" altLang="zh-CN" sz="3600" i="1" dirty="0">
                          <a:effectLst/>
                        </a:rPr>
                        <a:t>3</a:t>
                      </a:r>
                      <a:r>
                        <a:rPr lang="zh-CN" altLang="en-US" sz="3600" i="1" dirty="0">
                          <a:effectLst/>
                        </a:rPr>
                        <a:t>：</a:t>
                      </a:r>
                      <a:r>
                        <a:rPr lang="en-US" altLang="zh-CN" sz="3600" i="1" dirty="0">
                          <a:effectLst/>
                        </a:rPr>
                        <a:t>16</a:t>
                      </a:r>
                      <a:r>
                        <a:rPr lang="zh-CN" altLang="en-US" sz="3600" i="1" dirty="0">
                          <a:effectLst/>
                        </a:rPr>
                        <a:t>）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8358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5461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1F46E8-E132-4CF1-BE0B-3DC2B6805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历史的耶稣</a:t>
            </a:r>
            <a:r>
              <a:rPr lang="en-US" altLang="zh-CN" dirty="0"/>
              <a:t>:</a:t>
            </a:r>
            <a:r>
              <a:rPr lang="zh-CN" altLang="en-US" dirty="0"/>
              <a:t>神的橱窗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99B1A5-A0DE-40B0-B272-96E4910B2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橱窗：</a:t>
            </a:r>
            <a:endParaRPr lang="en-US" altLang="zh-CN" dirty="0"/>
          </a:p>
          <a:p>
            <a:pPr lvl="1"/>
            <a:r>
              <a:rPr lang="zh-CN" altLang="en-US" dirty="0"/>
              <a:t>以色列是世界的橱窗</a:t>
            </a:r>
            <a:endParaRPr lang="en-US" altLang="zh-CN" dirty="0"/>
          </a:p>
          <a:p>
            <a:pPr lvl="2"/>
            <a:r>
              <a:rPr lang="zh-CN" altLang="en-US" dirty="0"/>
              <a:t>亚欧非的交汇处</a:t>
            </a:r>
            <a:endParaRPr lang="en-US" altLang="zh-CN" dirty="0"/>
          </a:p>
          <a:p>
            <a:pPr lvl="2"/>
            <a:endParaRPr lang="en-US" altLang="zh-CN" dirty="0"/>
          </a:p>
          <a:p>
            <a:pPr lvl="2"/>
            <a:endParaRPr lang="en-US" altLang="zh-CN" dirty="0"/>
          </a:p>
          <a:p>
            <a:pPr lvl="2"/>
            <a:endParaRPr lang="en-US" altLang="zh-CN" dirty="0"/>
          </a:p>
          <a:p>
            <a:pPr lvl="2"/>
            <a:endParaRPr lang="en-US" altLang="zh-CN" dirty="0"/>
          </a:p>
          <a:p>
            <a:pPr lvl="2"/>
            <a:endParaRPr lang="en-US" altLang="zh-CN" dirty="0"/>
          </a:p>
          <a:p>
            <a:pPr lvl="2"/>
            <a:endParaRPr lang="en-US" altLang="zh-CN" dirty="0"/>
          </a:p>
          <a:p>
            <a:pPr lvl="1"/>
            <a:r>
              <a:rPr lang="zh-CN" altLang="en-US" dirty="0"/>
              <a:t>耶稣是神的橱窗：</a:t>
            </a:r>
            <a:endParaRPr lang="en-US" altLang="zh-CN" dirty="0"/>
          </a:p>
          <a:p>
            <a:pPr marL="457200" lvl="1" indent="0">
              <a:buNone/>
            </a:pPr>
            <a:endParaRPr lang="en-US" altLang="zh-CN" sz="2000" dirty="0"/>
          </a:p>
          <a:p>
            <a:pPr marL="457200" lvl="1" indent="0">
              <a:buNone/>
            </a:pPr>
            <a:r>
              <a:rPr lang="en-US" sz="2000" dirty="0"/>
              <a:t>	</a:t>
            </a:r>
            <a:r>
              <a:rPr lang="zh-CN" altLang="en-US" sz="2000" dirty="0"/>
              <a:t>“</a:t>
            </a:r>
            <a:r>
              <a:rPr lang="zh-CN" altLang="en-US" sz="20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因为　神本性一切的丰盛、都有形有体的居住在基督里面。”</a:t>
            </a:r>
            <a:r>
              <a:rPr lang="zh-CN" altLang="en-US" sz="2000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（歌</a:t>
            </a:r>
            <a:r>
              <a:rPr lang="en-US" altLang="zh-CN" sz="2000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r>
              <a:rPr lang="zh-CN" altLang="en-US" sz="2000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2000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9</a:t>
            </a:r>
            <a:r>
              <a:rPr lang="zh-CN" altLang="en-US" sz="2000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sz="20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1C03CF6-014D-4EE5-8CA9-3CC9BC52DF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5660" y="3061077"/>
            <a:ext cx="3449300" cy="18804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9FA685B-66B0-47BE-B709-1017523A00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5160" y="3054343"/>
            <a:ext cx="3581400" cy="18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1901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948CC4-5F2E-468F-A906-F2E84EF8A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历史的耶稣</a:t>
            </a:r>
            <a:r>
              <a:rPr lang="en-US" altLang="zh-CN" dirty="0"/>
              <a:t>: </a:t>
            </a:r>
            <a:r>
              <a:rPr lang="zh-CN" altLang="en-US" dirty="0"/>
              <a:t>开路先锋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335FCD-6F1C-41F9-AF59-5CBCB3B70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480" y="2499361"/>
            <a:ext cx="10515600" cy="4358639"/>
          </a:xfrm>
        </p:spPr>
        <p:txBody>
          <a:bodyPr>
            <a:normAutofit/>
          </a:bodyPr>
          <a:lstStyle/>
          <a:p>
            <a:r>
              <a:rPr lang="zh-CN" altLang="en-US" dirty="0"/>
              <a:t>施洗约翰是谁？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sz="20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lang="zh-CN" altLang="en-US" sz="20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约翰所作的见证、记在下面．犹太人从耶路撒冷差祭司和利未人到约翰那里、问他说、你是谁。 他就明说、并不隐瞒．明说、我不是基督。 他们又问他说、这样你是谁呢、是以利亚么．他说、我不是．是那先知么、他回答说、不是。 于是他们说、你到底是谁、叫我们好回复差我们来的人．你自己说、你是谁。 他说、我就是那在旷野有人声喊着说、修直主的道路、正如先知以赛亚所说的。</a:t>
            </a:r>
            <a:r>
              <a:rPr lang="zh-CN" altLang="en-US" sz="2000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（约</a:t>
            </a:r>
            <a:r>
              <a:rPr lang="en-US" altLang="zh-CN" sz="2000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2000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2000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19-23</a:t>
            </a:r>
            <a:r>
              <a:rPr lang="zh-CN" altLang="en-US" sz="2000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2000" b="0" i="1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en-US" altLang="zh-CN" sz="2000" b="0" i="1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20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</a:p>
          <a:p>
            <a:pPr marL="0" indent="0">
              <a:buNone/>
            </a:pPr>
            <a:r>
              <a:rPr lang="en-US" altLang="zh-CN" sz="20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xmlns="" val="1531824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BF0FB2-98E2-4914-B826-0D20AA2B5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677"/>
            <a:ext cx="10515600" cy="1325563"/>
          </a:xfrm>
        </p:spPr>
        <p:txBody>
          <a:bodyPr/>
          <a:lstStyle/>
          <a:p>
            <a:r>
              <a:rPr lang="zh-CN" altLang="en-US" dirty="0"/>
              <a:t>历史的耶稣</a:t>
            </a:r>
            <a:r>
              <a:rPr lang="en-US" altLang="zh-CN" dirty="0"/>
              <a:t>: </a:t>
            </a:r>
            <a:r>
              <a:rPr lang="zh-CN" altLang="en-US" dirty="0"/>
              <a:t>开路先锋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8F2857-4F53-4AF7-9167-33FF1AAACD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7760"/>
            <a:ext cx="10515600" cy="5730240"/>
          </a:xfrm>
        </p:spPr>
        <p:txBody>
          <a:bodyPr>
            <a:normAutofit/>
          </a:bodyPr>
          <a:lstStyle/>
          <a:p>
            <a:r>
              <a:rPr lang="zh-CN" altLang="en-US" dirty="0"/>
              <a:t>施洗约翰施洗的三个地方：基立溪，哀嫩，耶利歌</a:t>
            </a:r>
            <a:endParaRPr lang="en-US" altLang="zh-CN" dirty="0"/>
          </a:p>
          <a:p>
            <a:pPr lvl="1"/>
            <a:r>
              <a:rPr lang="zh-CN" altLang="en-US" dirty="0"/>
              <a:t>基立溪</a:t>
            </a:r>
            <a:endParaRPr lang="en-US" altLang="zh-CN" dirty="0"/>
          </a:p>
          <a:p>
            <a:pPr lvl="2"/>
            <a:r>
              <a:rPr lang="zh-CN" altLang="en-US" dirty="0"/>
              <a:t>约旦河的支流</a:t>
            </a:r>
            <a:endParaRPr lang="en-US" altLang="zh-CN" dirty="0"/>
          </a:p>
          <a:p>
            <a:pPr lvl="2"/>
            <a:r>
              <a:rPr lang="zh-CN" altLang="en-US" dirty="0"/>
              <a:t>以利亚受喂养的地方</a:t>
            </a:r>
            <a:endParaRPr lang="en-US" altLang="zh-CN" dirty="0"/>
          </a:p>
          <a:p>
            <a:pPr lvl="2"/>
            <a:r>
              <a:rPr lang="zh-CN" altLang="en-US" dirty="0"/>
              <a:t>耶稣初遇门徒： 服事的开始</a:t>
            </a:r>
            <a:endParaRPr lang="en-US" altLang="zh-CN" dirty="0"/>
          </a:p>
          <a:p>
            <a:pPr lvl="1"/>
            <a:r>
              <a:rPr lang="zh-CN" altLang="en-US" dirty="0"/>
              <a:t>哀嫩</a:t>
            </a:r>
            <a:endParaRPr lang="en-US" altLang="zh-CN" dirty="0"/>
          </a:p>
          <a:p>
            <a:pPr lvl="2"/>
            <a:r>
              <a:rPr lang="zh-CN" altLang="en-US" dirty="0"/>
              <a:t>以利亚初遇以利沙</a:t>
            </a:r>
            <a:endParaRPr lang="en-US" altLang="zh-CN" dirty="0"/>
          </a:p>
          <a:p>
            <a:pPr lvl="1"/>
            <a:r>
              <a:rPr lang="zh-CN" altLang="en-US" dirty="0"/>
              <a:t>耶利歌</a:t>
            </a:r>
            <a:endParaRPr lang="en-US" altLang="zh-CN" dirty="0"/>
          </a:p>
          <a:p>
            <a:pPr lvl="2"/>
            <a:r>
              <a:rPr lang="zh-CN" altLang="en-US" dirty="0"/>
              <a:t>以利亚升天</a:t>
            </a:r>
            <a:endParaRPr lang="en-US" altLang="zh-CN" dirty="0"/>
          </a:p>
          <a:p>
            <a:pPr lvl="2"/>
            <a:endParaRPr lang="en-US" altLang="zh-CN" dirty="0"/>
          </a:p>
          <a:p>
            <a:pPr marL="0" indent="0">
              <a:buNone/>
            </a:pPr>
            <a:r>
              <a:rPr lang="en-US" altLang="zh-CN" sz="20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lang="zh-CN" altLang="en-US" sz="19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只是我告诉你们、以利亚已经来了、人却不认识他、竟任意待他．人子也将要这样受他们的害。 门徒这才明白耶稣所说的、是指着施洗的约翰。（太</a:t>
            </a:r>
            <a:r>
              <a:rPr lang="en-US" altLang="zh-CN" sz="19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17</a:t>
            </a:r>
            <a:r>
              <a:rPr lang="zh-CN" altLang="en-US" sz="19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19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12-13</a:t>
            </a:r>
            <a:r>
              <a:rPr lang="zh-CN" altLang="en-US" sz="19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sz="1900" i="1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en-US" altLang="zh-CN" sz="1900" b="0" i="1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sz="19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lang="zh-CN" altLang="en-US" sz="19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他必有以利亚的心志能力、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行在主的前面</a:t>
            </a:r>
            <a:r>
              <a:rPr lang="zh-CN" altLang="en-US" sz="19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、叫为父的心转向儿女、叫悖逆的人转从义人的智慧．又为主预备合用的百姓。（路</a:t>
            </a:r>
            <a:r>
              <a:rPr lang="en-US" altLang="zh-CN" sz="19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sz="19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19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17</a:t>
            </a:r>
            <a:r>
              <a:rPr lang="zh-CN" altLang="en-US" sz="19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19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2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xmlns="" val="901043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966934-016F-44D8-AD56-4068F5260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耶稣的身份：约翰福音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F401B8-A197-46EE-A8FB-04CAC53DD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lang="zh-CN" altLang="en-US" b="0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“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道</a:t>
            </a:r>
            <a:r>
              <a:rPr lang="zh-CN" altLang="en-US" b="0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成了肉身、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住</a:t>
            </a:r>
            <a:r>
              <a:rPr lang="zh-CN" altLang="en-US" b="0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在我们中间、充充满满的有恩典有真理。我们也见过他的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荣光</a:t>
            </a:r>
            <a:r>
              <a:rPr lang="zh-CN" altLang="en-US" b="0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、正是父独生子的荣光。”</a:t>
            </a:r>
            <a:r>
              <a:rPr lang="zh-CN" altLang="en-US" b="0" i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（约</a:t>
            </a:r>
            <a:r>
              <a:rPr lang="en-US" altLang="zh-CN" b="0" i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b="0" i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b="0" i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14</a:t>
            </a:r>
            <a:r>
              <a:rPr lang="zh-CN" altLang="en-US" b="0" i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b="0" i="1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en-US" i="1" dirty="0">
              <a:solidFill>
                <a:srgbClr val="FF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道： 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“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太初有道、道与　神同在、道就是　神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.”</a:t>
            </a:r>
            <a:r>
              <a:rPr lang="zh-CN" altLang="en-US" b="0" i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（约</a:t>
            </a:r>
            <a:r>
              <a:rPr lang="en-US" altLang="zh-CN" b="0" i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b="0" i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b="0" i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CN" altLang="en-US" b="0" i="1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住： </a:t>
            </a:r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支搭帐篷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b="0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荣光</a:t>
            </a:r>
            <a:r>
              <a:rPr lang="en-US" altLang="zh-CN" b="0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:  </a:t>
            </a:r>
            <a:r>
              <a:rPr lang="zh-CN" altLang="en-US" b="0" i="0" dirty="0"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神性的外露</a:t>
            </a:r>
            <a:endParaRPr lang="en-US" altLang="zh-CN" b="0" i="0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lang="zh-CN" altLang="en-US" sz="2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帐幕完工： “</a:t>
            </a:r>
            <a:r>
              <a:rPr lang="zh-CN" altLang="en-US" sz="26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当时云彩遮盖会幕、耶和华的荣光就充满了帐幕。 摩西不能进会幕、因为云彩停在其上、并且耶和华的荣光、充满了帐幕。”</a:t>
            </a:r>
            <a:r>
              <a:rPr lang="zh-CN" altLang="en-US" sz="2600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（出</a:t>
            </a:r>
            <a:r>
              <a:rPr lang="en-US" altLang="zh-CN" sz="2600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40</a:t>
            </a:r>
            <a:r>
              <a:rPr lang="zh-CN" altLang="en-US" sz="2600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2600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34-35</a:t>
            </a:r>
            <a:r>
              <a:rPr lang="zh-CN" altLang="en-US" sz="2600" b="0" i="1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CN" sz="2600" b="0" i="1" dirty="0"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r>
              <a:rPr lang="en-US" sz="2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	</a:t>
            </a:r>
            <a:r>
              <a:rPr lang="zh-CN" altLang="en-US" sz="2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登山变像</a:t>
            </a:r>
            <a:endParaRPr lang="en-US" sz="2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2247885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F6FAE8-796D-499E-B03B-41B44CA50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zh-CN" altLang="en-US" dirty="0"/>
              <a:t>耶稣的身份：约翰福音之两座变化山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CD46348-707E-4D8B-991E-DBE805B358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0680" y="1325563"/>
            <a:ext cx="3876040" cy="26051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DD14B27-65C3-4283-B364-1FC8E11E16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9200" y="1325563"/>
            <a:ext cx="3728218" cy="26051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FF95765-C561-42D1-A635-445223E7A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0680" y="4043680"/>
            <a:ext cx="8491230" cy="228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2206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76E7F5-BCB2-4EB4-A8CF-0436F4720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8317"/>
            <a:ext cx="10515600" cy="864235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耶稣的身份：约翰福音之登山变像</a:t>
            </a:r>
            <a:r>
              <a:rPr 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/>
            </a:r>
            <a:br>
              <a:rPr 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8AA9A7-B322-4B90-A75C-D1ECDF4D5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3065"/>
            <a:ext cx="10515600" cy="4351338"/>
          </a:xfrm>
        </p:spPr>
        <p:txBody>
          <a:bodyPr/>
          <a:lstStyle/>
          <a:p>
            <a:r>
              <a:rPr lang="zh-CN" altLang="en-US" sz="3600" dirty="0"/>
              <a:t>约翰福音开篇提到的三个人在登山变像中出现</a:t>
            </a:r>
            <a:endParaRPr lang="en-US" altLang="zh-CN" sz="3600" dirty="0"/>
          </a:p>
          <a:p>
            <a:pPr lvl="1"/>
            <a:r>
              <a:rPr lang="zh-CN" altLang="en-US" sz="3200" dirty="0"/>
              <a:t>摩西，以利亚，耶稣</a:t>
            </a:r>
            <a:endParaRPr lang="en-US" altLang="zh-CN" sz="3200" dirty="0"/>
          </a:p>
          <a:p>
            <a:pPr lvl="2"/>
            <a:r>
              <a:rPr lang="zh-CN" altLang="en-US" sz="2800" dirty="0"/>
              <a:t>摩西：律法的代表</a:t>
            </a:r>
            <a:endParaRPr lang="en-US" altLang="zh-CN" sz="2800" dirty="0"/>
          </a:p>
          <a:p>
            <a:pPr lvl="2"/>
            <a:r>
              <a:rPr lang="zh-CN" altLang="en-US" sz="2800" dirty="0"/>
              <a:t>以利亚：先知的代表</a:t>
            </a:r>
            <a:endParaRPr lang="en-US" altLang="zh-CN" sz="2800" dirty="0"/>
          </a:p>
          <a:p>
            <a:pPr lvl="2"/>
            <a:endParaRPr lang="en-US" altLang="zh-CN" sz="2800" dirty="0"/>
          </a:p>
          <a:p>
            <a:r>
              <a:rPr lang="zh-CN" altLang="en-US" sz="3600" dirty="0">
                <a:solidFill>
                  <a:srgbClr val="FF0000"/>
                </a:solidFill>
              </a:rPr>
              <a:t>耶稣是谁？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7881</TotalTime>
  <Words>1817</Words>
  <Application>Microsoft Office PowerPoint</Application>
  <PresentationFormat>Custom</PresentationFormat>
  <Paragraphs>131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是非题：</vt:lpstr>
      <vt:lpstr>为什么要相信历史的耶稣</vt:lpstr>
      <vt:lpstr>大哉， 敬虔的奥秘 ——进入历史的耶稣</vt:lpstr>
      <vt:lpstr>历史的耶稣:神的橱窗</vt:lpstr>
      <vt:lpstr>历史的耶稣: 开路先锋</vt:lpstr>
      <vt:lpstr>历史的耶稣: 开路先锋</vt:lpstr>
      <vt:lpstr>耶稣的身份：约翰福音</vt:lpstr>
      <vt:lpstr>耶稣的身份：约翰福音之两座变化山</vt:lpstr>
      <vt:lpstr>耶稣的身份：约翰福音之登山变像 </vt:lpstr>
      <vt:lpstr>耶稣的身份：约翰福音之登山变像</vt:lpstr>
      <vt:lpstr>耶稣的身份：约翰福音之登山变像</vt:lpstr>
      <vt:lpstr>耶稣的身份：约翰福音之只看到耶稣</vt:lpstr>
      <vt:lpstr>耶稣的职分与符类福音</vt:lpstr>
      <vt:lpstr>耶稣的职分</vt:lpstr>
      <vt:lpstr>耶稣的职分：君王</vt:lpstr>
      <vt:lpstr>耶稣的职分：马太福音（君王）</vt:lpstr>
      <vt:lpstr>耶稣的职分：马太福音（君王）</vt:lpstr>
      <vt:lpstr>耶稣的职分：马可福音（先知、忠仆）</vt:lpstr>
      <vt:lpstr>耶稣的职分：马可福音（先知、忠仆）</vt:lpstr>
      <vt:lpstr>耶稣的职分：马可福音（先知、忠仆）</vt:lpstr>
      <vt:lpstr>耶稣的职分：马可福音（先知、忠仆）</vt:lpstr>
      <vt:lpstr>耶稣的职分：路加福音（祭司、人子）</vt:lpstr>
      <vt:lpstr>思考问题：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神在历史上的布局</dc:title>
  <dc:creator>YU CHENG</dc:creator>
  <cp:lastModifiedBy>MeiMeiW</cp:lastModifiedBy>
  <cp:revision>33</cp:revision>
  <dcterms:created xsi:type="dcterms:W3CDTF">2023-01-17T05:25:15Z</dcterms:created>
  <dcterms:modified xsi:type="dcterms:W3CDTF">2023-03-19T20:05:41Z</dcterms:modified>
</cp:coreProperties>
</file>