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4" r:id="rId4"/>
    <p:sldId id="265" r:id="rId5"/>
    <p:sldId id="257" r:id="rId6"/>
    <p:sldId id="258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45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3C835-1B0E-4CD6-A010-2FBFC48087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80FCD6-F70E-4CF6-87FA-10C7271EF5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E8875C-D275-4966-AABC-666A33CF7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2738-556C-4DB4-8834-348390648075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6BC373-AEEF-46E0-9F9D-7BE33ACD0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92B745-F293-49BD-9610-AF381A7E9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07DF-F223-44AF-B8FA-2FF8D8F16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04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327AE-3AB6-4DF4-9535-4327E5652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308E3E-BFDC-4C05-B70B-A1D3DCC155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1F2F31-E689-4C7C-889B-D74D828AC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2738-556C-4DB4-8834-348390648075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6113B-806F-4FC3-9844-F95CA8EC2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D8D0B9-F080-4620-B585-207CB20B8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07DF-F223-44AF-B8FA-2FF8D8F16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701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35EC0F-E953-4B0A-BEEC-89AE75E989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F4B928-D1C0-4C99-85A3-FAA473EF48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6BB34A-A7DE-4D58-8F1A-401D82639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2738-556C-4DB4-8834-348390648075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6DA0A-E1DF-4D78-A325-B52EAF7D4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D4906B-FD85-43E6-B124-36663606D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07DF-F223-44AF-B8FA-2FF8D8F16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545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70CB7-B91A-40E4-AF8A-22704A578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C1EEA-0E9B-45E0-9EBF-B856ED188C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835274-EC88-4A14-819A-D2CD41648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2738-556C-4DB4-8834-348390648075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0A1D9-9C16-4379-AB66-FA4D63FFD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2F8551-47C9-4845-8E67-846C2E98C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07DF-F223-44AF-B8FA-2FF8D8F16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29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2F6BA-95BD-4548-A39D-96707EA37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C25DC8-2609-42BB-BFA4-2095C26F65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0AB849-0571-4975-BE80-5A5EA6CAE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2738-556C-4DB4-8834-348390648075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A272A1-300A-43AE-8E4A-7E95A9314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66536-3C47-4126-BBBD-B7D54F5FB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07DF-F223-44AF-B8FA-2FF8D8F16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477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88B75-AE35-4871-80FF-76943010E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256F3-CF8E-4C14-801E-AD18FB57C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8C50A7-DB95-4AE6-AF3C-C120B108B1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C54FE5-C0DE-4DFE-97A8-E1B2DB79E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2738-556C-4DB4-8834-348390648075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C5D3BD-8473-4518-ADD2-8848B7266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8B4CCC-A97D-4A13-BF7F-B1B4BE13A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07DF-F223-44AF-B8FA-2FF8D8F16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430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E195F-19B5-4BA0-B86A-CFF721E34F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2C7536-BEAE-42DD-8D79-428294E720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3D91CB-EDCE-4E60-8C15-350E770F89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64D902-A179-4637-A8BE-F24B46675B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E0EE51-7939-491D-9B2C-099AA8588A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155E24-501C-4A53-9539-1BA6F2954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2738-556C-4DB4-8834-348390648075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D02705-3E99-4E70-BA91-FAA021C8B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C79A00-6371-48A5-A9A8-FF0D34420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07DF-F223-44AF-B8FA-2FF8D8F16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455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29069-1C67-4645-9F08-1FF2F85F0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4EFEE5-B344-44D7-9E88-0D86FEF8D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2738-556C-4DB4-8834-348390648075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21E0CE-5B40-4027-A863-74B3CC506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6550DF-256C-4870-9D9E-C2143DB85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07DF-F223-44AF-B8FA-2FF8D8F16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734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6698AC-E2DE-45AD-B602-6B0D88F07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2738-556C-4DB4-8834-348390648075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2C2FEB-5C95-4121-BE7A-4C63177DC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70F628-D876-4537-B916-F981F787E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07DF-F223-44AF-B8FA-2FF8D8F16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030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9EFFC-8C2F-413E-9EB8-DD87ACB0C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FCA94-8BC7-4440-820B-6BE19055B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F0AE74-C22A-43AF-95C2-CFCAAA8E1C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FE0CBD-3D5F-4B58-AC6F-1DE2BE2AD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2738-556C-4DB4-8834-348390648075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051177-F5BC-4DA1-B73D-A628822A5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BADA11-6AAF-4378-B0DF-49199B0C7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07DF-F223-44AF-B8FA-2FF8D8F16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80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46E4A-6350-4BAB-81F2-0F2E9470D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2507CB-12A4-4FAC-8BEA-90C2F1BE66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EED3D2-9EF0-4DD6-9D06-FE7E65712F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D5876A-E00D-403F-8BAC-06600E205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2738-556C-4DB4-8834-348390648075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570D2B-292D-48E2-A5BE-D417CCC9F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2F4D31-78A6-4CA3-975A-6C03724B2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D07DF-F223-44AF-B8FA-2FF8D8F16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388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4F0443-4B40-4865-BCE8-3B90C4BD8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8ADD5A-B43F-492A-B752-978BDD6CCE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0DDC4B-5DC5-4016-8F6F-F431C635C5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C2738-556C-4DB4-8834-348390648075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5F9989-52B9-4C05-B005-B5C9854150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8AB383-0185-4570-B91E-B245A16008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D07DF-F223-44AF-B8FA-2FF8D8F163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27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9A9F3-BCEE-4CE5-8D47-5325D3CFF4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耶穌是神嗎？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4279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EAB61-A7BD-4245-9AAC-8871FB280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750" y="2689225"/>
            <a:ext cx="10515600" cy="1325563"/>
          </a:xfrm>
        </p:spPr>
        <p:txBody>
          <a:bodyPr>
            <a:normAutofit fontScale="90000"/>
          </a:bodyPr>
          <a:lstStyle/>
          <a:p>
            <a:pPr algn="l"/>
            <a:br>
              <a:rPr lang="en-US" altLang="zh-CN" sz="4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zh-CN" altLang="en-US" sz="4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en-US" altLang="zh-CN" sz="4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zh-CN" altLang="en-US" sz="4400" b="1" i="0" u="none" strike="noStrike" dirty="0">
                <a:solidFill>
                  <a:srgbClr val="FF0000"/>
                </a:solidFill>
                <a:effectLst/>
                <a:latin typeface="Roboto Condensed" panose="02000000000000000000" pitchFamily="2" charset="0"/>
              </a:rPr>
              <a:t>他本有神的形像，不以自己与神同等为强夺的。反倒虚己，取了奴仆的形像，成为人的样式。</a:t>
            </a:r>
            <a:r>
              <a:rPr lang="zh-CN" altLang="en-US" b="1" i="0" u="none" strike="noStrike" dirty="0">
                <a:solidFill>
                  <a:srgbClr val="FF0000"/>
                </a:solidFill>
                <a:effectLst/>
                <a:latin typeface="Roboto Condensed" panose="02000000000000000000" pitchFamily="2" charset="0"/>
              </a:rPr>
              <a:t>既有人的样子，就自己卑微，存心顺服，以至于死，且死在十字架上。所以神将他升为至高，又赐给他那超乎万名之上的名，叫一切在天上的，地上的，和地底下的，因耶稣的名，无不屈膝，无不口称耶稣基督为主，使荣耀归与父神。</a:t>
            </a:r>
            <a:r>
              <a:rPr lang="zh-CN" altLang="en-US" sz="3600" b="1" i="1" u="none" strike="noStrike" dirty="0">
                <a:solidFill>
                  <a:srgbClr val="FF0000"/>
                </a:solidFill>
                <a:effectLst/>
                <a:latin typeface="+mj-ea"/>
              </a:rPr>
              <a:t>（</a:t>
            </a:r>
            <a:r>
              <a:rPr lang="zh-CN" sz="3600" b="1" i="1" dirty="0">
                <a:solidFill>
                  <a:srgbClr val="FF0000"/>
                </a:solidFill>
                <a:effectLst/>
                <a:latin typeface="+mj-ea"/>
                <a:cs typeface="SimSun" panose="02010600030101010101" pitchFamily="2" charset="-122"/>
              </a:rPr>
              <a:t>腓立比书</a:t>
            </a:r>
            <a:r>
              <a:rPr lang="en-US" sz="3600" b="1" i="1" dirty="0">
                <a:solidFill>
                  <a:srgbClr val="FF0000"/>
                </a:solidFill>
                <a:effectLst/>
                <a:latin typeface="+mj-ea"/>
              </a:rPr>
              <a:t> 2:6-11</a:t>
            </a:r>
            <a:r>
              <a:rPr lang="zh-CN" altLang="en-US" sz="3600" b="1" i="1" dirty="0">
                <a:solidFill>
                  <a:srgbClr val="FF0000"/>
                </a:solidFill>
                <a:effectLst/>
                <a:latin typeface="+mj-ea"/>
              </a:rPr>
              <a:t>）</a:t>
            </a:r>
            <a:br>
              <a:rPr lang="zh-CN" altLang="en-US" b="0" i="0" u="none" strike="noStrike" dirty="0">
                <a:solidFill>
                  <a:srgbClr val="4A4C4C"/>
                </a:solidFill>
                <a:effectLst/>
                <a:latin typeface="Roboto Condensed" panose="02000000000000000000" pitchFamily="2" charset="0"/>
              </a:rPr>
            </a:br>
            <a:br>
              <a:rPr lang="zh-CN" altLang="en-US" sz="4400" b="1" i="0" u="none" strike="noStrike" dirty="0">
                <a:solidFill>
                  <a:srgbClr val="4A4C4C"/>
                </a:solidFill>
                <a:effectLst/>
                <a:latin typeface="Roboto Condensed" panose="02000000000000000000" pitchFamily="2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961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30438-2746-41A8-BE99-A3C6F866E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2282825"/>
            <a:ext cx="10515600" cy="1000125"/>
          </a:xfrm>
        </p:spPr>
        <p:txBody>
          <a:bodyPr/>
          <a:lstStyle/>
          <a:p>
            <a:r>
              <a:rPr kumimoji="0" lang="zh-CN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cs typeface="SimSun" panose="02010600030101010101" pitchFamily="2" charset="-122"/>
              </a:rPr>
              <a:t>耶稣</a:t>
            </a:r>
            <a:r>
              <a:rPr lang="zh-CN" altLang="en-US" b="1" dirty="0">
                <a:latin typeface="+mj-ea"/>
                <a:cs typeface="SimSun" panose="02010600030101010101" pitchFamily="2" charset="-122"/>
              </a:rPr>
              <a:t>是歷史</a:t>
            </a:r>
            <a:r>
              <a:rPr kumimoji="0" lang="zh-CN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cs typeface="SimSun" panose="02010600030101010101" pitchFamily="2" charset="-122"/>
              </a:rPr>
              <a:t>存在的人物嗎？</a:t>
            </a:r>
            <a:endParaRPr lang="en-US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395061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30438-2746-41A8-BE99-A3C6F866E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00125"/>
          </a:xfrm>
        </p:spPr>
        <p:txBody>
          <a:bodyPr/>
          <a:lstStyle/>
          <a:p>
            <a:r>
              <a:rPr lang="en-US" altLang="zh-CN" dirty="0"/>
              <a:t>II.  </a:t>
            </a:r>
            <a:r>
              <a:rPr kumimoji="0" lang="zh-CN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cs typeface="SimSun" panose="02010600030101010101" pitchFamily="2" charset="-122"/>
              </a:rPr>
              <a:t>耶稣</a:t>
            </a:r>
            <a:r>
              <a:rPr lang="zh-CN" altLang="en-US" b="1" dirty="0">
                <a:latin typeface="+mj-ea"/>
                <a:cs typeface="SimSun" panose="02010600030101010101" pitchFamily="2" charset="-122"/>
              </a:rPr>
              <a:t>是歷史</a:t>
            </a:r>
            <a:r>
              <a:rPr kumimoji="0" lang="zh-CN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cs typeface="SimSun" panose="02010600030101010101" pitchFamily="2" charset="-122"/>
              </a:rPr>
              <a:t>存在的人物嗎？</a:t>
            </a:r>
            <a:endParaRPr lang="en-US" dirty="0">
              <a:latin typeface="+mj-ea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06B2397-2805-4119-85D7-196AF6D89E1A}"/>
              </a:ext>
            </a:extLst>
          </p:cNvPr>
          <p:cNvGraphicFramePr>
            <a:graphicFrameLocks noGrp="1"/>
          </p:cNvGraphicFramePr>
          <p:nvPr/>
        </p:nvGraphicFramePr>
        <p:xfrm>
          <a:off x="685800" y="1995488"/>
          <a:ext cx="10960100" cy="42671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0025">
                  <a:extLst>
                    <a:ext uri="{9D8B030D-6E8A-4147-A177-3AD203B41FA5}">
                      <a16:colId xmlns:a16="http://schemas.microsoft.com/office/drawing/2014/main" val="2153954524"/>
                    </a:ext>
                  </a:extLst>
                </a:gridCol>
                <a:gridCol w="1548710">
                  <a:extLst>
                    <a:ext uri="{9D8B030D-6E8A-4147-A177-3AD203B41FA5}">
                      <a16:colId xmlns:a16="http://schemas.microsoft.com/office/drawing/2014/main" val="1263969400"/>
                    </a:ext>
                  </a:extLst>
                </a:gridCol>
                <a:gridCol w="4340915">
                  <a:extLst>
                    <a:ext uri="{9D8B030D-6E8A-4147-A177-3AD203B41FA5}">
                      <a16:colId xmlns:a16="http://schemas.microsoft.com/office/drawing/2014/main" val="2027019525"/>
                    </a:ext>
                  </a:extLst>
                </a:gridCol>
                <a:gridCol w="2330450">
                  <a:extLst>
                    <a:ext uri="{9D8B030D-6E8A-4147-A177-3AD203B41FA5}">
                      <a16:colId xmlns:a16="http://schemas.microsoft.com/office/drawing/2014/main" val="4281458325"/>
                    </a:ext>
                  </a:extLst>
                </a:gridCol>
              </a:tblGrid>
              <a:tr h="3584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证据来源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时代背景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 dirty="0">
                          <a:effectLst/>
                        </a:rPr>
                        <a:t>主要内容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身份背景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295671528"/>
                  </a:ext>
                </a:extLst>
              </a:tr>
              <a:tr h="10639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塔西佗</a:t>
                      </a:r>
                      <a:r>
                        <a:rPr lang="en-US" sz="2000">
                          <a:effectLst/>
                        </a:rPr>
                        <a:t> (Tacitus)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公元</a:t>
                      </a:r>
                      <a:r>
                        <a:rPr lang="en-US" sz="2000">
                          <a:effectLst/>
                        </a:rPr>
                        <a:t> 55-120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「基督（</a:t>
                      </a:r>
                      <a:r>
                        <a:rPr lang="en-US" sz="2000">
                          <a:effectLst/>
                        </a:rPr>
                        <a:t>Christus</a:t>
                      </a:r>
                      <a:r>
                        <a:rPr lang="zh-CN" sz="2000">
                          <a:effectLst/>
                        </a:rPr>
                        <a:t>）在提庇留皇帝时期被本丢彼拉多处死。」（《编年史》</a:t>
                      </a:r>
                      <a:r>
                        <a:rPr lang="en-US" sz="2000">
                          <a:effectLst/>
                        </a:rPr>
                        <a:t>15.44</a:t>
                      </a:r>
                      <a:r>
                        <a:rPr lang="zh-CN" sz="2000">
                          <a:effectLst/>
                        </a:rPr>
                        <a:t>）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罗马著名历史学家，非基督徒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334064046"/>
                  </a:ext>
                </a:extLst>
              </a:tr>
              <a:tr h="10639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约瑟夫</a:t>
                      </a:r>
                      <a:r>
                        <a:rPr lang="en-US" sz="2000">
                          <a:effectLst/>
                        </a:rPr>
                        <a:t> (Josephus)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公元</a:t>
                      </a:r>
                      <a:r>
                        <a:rPr lang="en-US" sz="2000">
                          <a:effectLst/>
                        </a:rPr>
                        <a:t> 37-100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「耶稣是智者</a:t>
                      </a:r>
                      <a:r>
                        <a:rPr lang="en-US" sz="2000">
                          <a:effectLst/>
                        </a:rPr>
                        <a:t>……</a:t>
                      </a:r>
                      <a:r>
                        <a:rPr lang="zh-CN" sz="2000">
                          <a:effectLst/>
                        </a:rPr>
                        <a:t>被钉十字架</a:t>
                      </a:r>
                      <a:r>
                        <a:rPr lang="en-US" sz="2000">
                          <a:effectLst/>
                        </a:rPr>
                        <a:t>……</a:t>
                      </a:r>
                      <a:r>
                        <a:rPr lang="zh-CN" sz="2000">
                          <a:effectLst/>
                        </a:rPr>
                        <a:t>门徒没有离弃祂。」（《犹太古史》</a:t>
                      </a:r>
                      <a:r>
                        <a:rPr lang="en-US" sz="2000">
                          <a:effectLst/>
                        </a:rPr>
                        <a:t>18.3.3</a:t>
                      </a:r>
                      <a:r>
                        <a:rPr lang="zh-CN" sz="2000">
                          <a:effectLst/>
                        </a:rPr>
                        <a:t>）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犹太历史学家，非基督徒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766537477"/>
                  </a:ext>
                </a:extLst>
              </a:tr>
              <a:tr h="7111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普林尼年轻人</a:t>
                      </a:r>
                      <a:r>
                        <a:rPr lang="en-US" sz="2000">
                          <a:effectLst/>
                        </a:rPr>
                        <a:t> (Pliny the Younger)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公元</a:t>
                      </a:r>
                      <a:r>
                        <a:rPr lang="en-US" sz="2000">
                          <a:effectLst/>
                        </a:rPr>
                        <a:t> 61-113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罗马总督致信皇帝，说基督徒「向基督如神歌颂祷告」。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罗马总督，非基督徒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809121680"/>
                  </a:ext>
                </a:extLst>
              </a:tr>
              <a:tr h="7111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苏埃托尼乌斯</a:t>
                      </a:r>
                      <a:r>
                        <a:rPr lang="en-US" sz="2000">
                          <a:effectLst/>
                        </a:rPr>
                        <a:t> (Suetonius)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公元</a:t>
                      </a:r>
                      <a:r>
                        <a:rPr lang="en-US" sz="2000">
                          <a:effectLst/>
                        </a:rPr>
                        <a:t> 69-122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提到「克瑞斯图斯」引起罗马犹太人骚乱。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罗马史官，非基督徒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86562622"/>
                  </a:ext>
                </a:extLst>
              </a:tr>
              <a:tr h="35841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塔尔穆德</a:t>
                      </a:r>
                      <a:r>
                        <a:rPr lang="en-US" sz="2000">
                          <a:effectLst/>
                        </a:rPr>
                        <a:t> (Talmud)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公元</a:t>
                      </a:r>
                      <a:r>
                        <a:rPr lang="en-US" sz="2000">
                          <a:effectLst/>
                        </a:rPr>
                        <a:t>2-3</a:t>
                      </a:r>
                      <a:r>
                        <a:rPr lang="zh-CN" sz="2000">
                          <a:effectLst/>
                        </a:rPr>
                        <a:t>世纪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记载耶稣被钉十字架，被视为异端。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 dirty="0">
                          <a:effectLst/>
                        </a:rPr>
                        <a:t>犹太教文献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726299737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B1937C7A-D3C0-47F5-A028-CC33015A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451769"/>
            <a:ext cx="1051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SimSun" panose="02010600030101010101" pitchFamily="2" charset="-122"/>
              </a:rPr>
              <a:t>耶稣存在的历史证据表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68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30438-2746-41A8-BE99-A3C6F866E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350" y="1914525"/>
            <a:ext cx="10515600" cy="1000125"/>
          </a:xfrm>
        </p:spPr>
        <p:txBody>
          <a:bodyPr/>
          <a:lstStyle/>
          <a:p>
            <a:pPr algn="ctr"/>
            <a:r>
              <a:rPr kumimoji="0" lang="zh-CN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cs typeface="SimSun" panose="02010600030101010101" pitchFamily="2" charset="-122"/>
              </a:rPr>
              <a:t>耶稣</a:t>
            </a:r>
            <a:r>
              <a:rPr lang="zh-CN" altLang="en-US" b="1" dirty="0">
                <a:latin typeface="+mj-ea"/>
                <a:cs typeface="SimSun" panose="02010600030101010101" pitchFamily="2" charset="-122"/>
              </a:rPr>
              <a:t>是神</a:t>
            </a:r>
            <a:r>
              <a:rPr kumimoji="0" lang="zh-CN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cs typeface="SimSun" panose="02010600030101010101" pitchFamily="2" charset="-122"/>
              </a:rPr>
              <a:t>嗎？証据呢？</a:t>
            </a:r>
            <a:endParaRPr lang="en-US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229739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DC810-AD40-4495-9DAD-9229F8C66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3675"/>
            <a:ext cx="10515600" cy="1325563"/>
          </a:xfrm>
        </p:spPr>
        <p:txBody>
          <a:bodyPr/>
          <a:lstStyle/>
          <a:p>
            <a:r>
              <a:rPr lang="en-US" altLang="zh-CN" b="1" dirty="0"/>
              <a:t>III.</a:t>
            </a:r>
            <a:r>
              <a:rPr lang="zh-CN" altLang="en-US" b="1" dirty="0"/>
              <a:t> 聖經自証</a:t>
            </a:r>
            <a:endParaRPr lang="en-US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B54B20-6691-453A-9EFE-0847AE250513}"/>
              </a:ext>
            </a:extLst>
          </p:cNvPr>
          <p:cNvSpPr txBox="1"/>
          <p:nvPr/>
        </p:nvSpPr>
        <p:spPr>
          <a:xfrm>
            <a:off x="742950" y="1482726"/>
            <a:ext cx="10877550" cy="5447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sz="2400" b="1" dirty="0">
                <a:effectLst/>
                <a:ea typeface="SimSun" panose="02010600030101010101" pitchFamily="2" charset="-122"/>
                <a:cs typeface="SimSun" panose="02010600030101010101" pitchFamily="2" charset="-122"/>
              </a:rPr>
              <a:t>约翰福音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1:1</a:t>
            </a:r>
            <a:r>
              <a:rPr lang="zh-CN" alt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： </a:t>
            </a:r>
            <a:r>
              <a:rPr lang="zh-CN" sz="2400" b="1" dirty="0">
                <a:effectLst/>
                <a:ea typeface="SimSun" panose="02010600030101010101" pitchFamily="2" charset="-122"/>
                <a:cs typeface="SimSun" panose="02010600030101010101" pitchFamily="2" charset="-122"/>
              </a:rPr>
              <a:t>太初有道，道与神同在，道就是神；</a:t>
            </a:r>
            <a:endParaRPr lang="en-US" altLang="zh-CN" sz="2400" b="1" dirty="0">
              <a:effectLst/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endParaRPr lang="en-US" altLang="zh-CN" sz="2400" b="1" dirty="0"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r>
              <a:rPr lang="zh-CN" sz="2400" b="1" dirty="0">
                <a:effectLst/>
                <a:ea typeface="SimSun" panose="02010600030101010101" pitchFamily="2" charset="-122"/>
                <a:cs typeface="SimSun" panose="02010600030101010101" pitchFamily="2" charset="-122"/>
              </a:rPr>
              <a:t>约翰福音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1:14</a:t>
            </a:r>
            <a:r>
              <a:rPr lang="zh-CN" alt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：</a:t>
            </a:r>
            <a:r>
              <a:rPr lang="zh-CN" altLang="en-US" sz="2400" b="1" i="0" dirty="0">
                <a:solidFill>
                  <a:srgbClr val="4A4C4C"/>
                </a:solidFill>
                <a:effectLst/>
                <a:latin typeface="Roboto Condensed" panose="02000000000000000000" pitchFamily="2" charset="0"/>
              </a:rPr>
              <a:t>道成了肉身住在我们中间，充充满满的有恩典有真理。我们也见过他的荣光，正是父独生子的荣光。</a:t>
            </a:r>
            <a:endParaRPr lang="en-US" altLang="zh-CN" sz="2400" b="1" dirty="0"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endParaRPr lang="en-US" altLang="zh-CN" sz="2400" b="1" dirty="0">
              <a:effectLst/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r>
              <a:rPr lang="zh-CN" sz="2400" b="1" dirty="0">
                <a:effectLst/>
                <a:ea typeface="SimSun" panose="02010600030101010101" pitchFamily="2" charset="-122"/>
                <a:cs typeface="SimSun" panose="02010600030101010101" pitchFamily="2" charset="-122"/>
              </a:rPr>
              <a:t>约翰福音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8:58</a:t>
            </a:r>
            <a:r>
              <a:rPr lang="zh-CN" alt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： </a:t>
            </a:r>
            <a:r>
              <a:rPr lang="zh-CN" altLang="en-US" sz="2400" b="1" i="0" dirty="0">
                <a:solidFill>
                  <a:srgbClr val="4A4C4C"/>
                </a:solidFill>
                <a:effectLst/>
                <a:latin typeface="Roboto Condensed" panose="02000000000000000000" pitchFamily="2" charset="0"/>
              </a:rPr>
              <a:t>耶稣说，我实实在在地告诉你们，还没有亚伯拉罕，就有了我。</a:t>
            </a:r>
            <a:endParaRPr lang="en-US" altLang="zh-CN" sz="2400" b="1" i="0" dirty="0">
              <a:solidFill>
                <a:srgbClr val="4A4C4C"/>
              </a:solidFill>
              <a:effectLst/>
              <a:latin typeface="Roboto Condensed" panose="02000000000000000000" pitchFamily="2" charset="0"/>
            </a:endParaRPr>
          </a:p>
          <a:p>
            <a:endParaRPr lang="en-US" altLang="zh-CN" sz="2400" b="1" dirty="0">
              <a:solidFill>
                <a:srgbClr val="4A4C4C"/>
              </a:solidFill>
              <a:latin typeface="Roboto Condensed" panose="02000000000000000000" pitchFamily="2" charset="0"/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pPr algn="l"/>
            <a:r>
              <a:rPr lang="zh-CN" sz="2400" b="1" dirty="0">
                <a:effectLst/>
                <a:ea typeface="SimSun" panose="02010600030101010101" pitchFamily="2" charset="-122"/>
                <a:cs typeface="SimSun" panose="02010600030101010101" pitchFamily="2" charset="-122"/>
              </a:rPr>
              <a:t>约翰福音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10</a:t>
            </a:r>
            <a:r>
              <a:rPr lang="zh-CN" alt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：</a:t>
            </a:r>
            <a:r>
              <a:rPr lang="en-US" altLang="zh-CN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30-33</a:t>
            </a:r>
            <a:r>
              <a:rPr lang="zh-CN" alt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： </a:t>
            </a:r>
            <a:r>
              <a:rPr lang="zh-CN" altLang="en-US" sz="2400" b="1" i="0" u="none" strike="noStrike" dirty="0">
                <a:solidFill>
                  <a:srgbClr val="4A4C4C"/>
                </a:solidFill>
                <a:effectLst/>
                <a:latin typeface="Roboto Condensed" panose="02000000000000000000" pitchFamily="2" charset="0"/>
              </a:rPr>
              <a:t>我与父原为一。犹太人又拿起石头来要打他。耶稣对他们说，我从父显出许多善事给你们看，你们是为哪一件拿石头打我呢？犹太人回答说，我们不是为善事拿石头打你，是为你说僭妄的话。又为你是个人，反将自己当作神。</a:t>
            </a:r>
          </a:p>
          <a:p>
            <a:endParaRPr lang="en-US" altLang="zh-CN" sz="2400" b="1" dirty="0"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r>
              <a:rPr lang="zh-CN" sz="2400" b="1" dirty="0">
                <a:effectLst/>
                <a:ea typeface="SimSun" panose="02010600030101010101" pitchFamily="2" charset="-122"/>
                <a:cs typeface="SimSun" panose="02010600030101010101" pitchFamily="2" charset="-122"/>
              </a:rPr>
              <a:t>约翰福音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10</a:t>
            </a:r>
            <a:r>
              <a:rPr lang="zh-CN" alt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：</a:t>
            </a:r>
            <a:r>
              <a:rPr lang="en-US" altLang="zh-CN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30-33</a:t>
            </a:r>
            <a:r>
              <a:rPr lang="zh-CN" alt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： </a:t>
            </a:r>
            <a:r>
              <a:rPr lang="zh-CN" altLang="en-US" sz="2400" b="1" i="0" dirty="0">
                <a:solidFill>
                  <a:srgbClr val="4A4C4C"/>
                </a:solidFill>
                <a:effectLst/>
                <a:latin typeface="Roboto Condensed" panose="02000000000000000000" pitchFamily="2" charset="0"/>
              </a:rPr>
              <a:t>多马说，我的主，我的神。</a:t>
            </a:r>
            <a:endParaRPr lang="en-US" altLang="zh-CN" sz="2400" b="1" dirty="0"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endParaRPr lang="en-US" altLang="zh-CN" sz="1800" dirty="0">
              <a:effectLst/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058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DC810-AD40-4495-9DAD-9229F8C66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3675"/>
            <a:ext cx="10515600" cy="1325563"/>
          </a:xfrm>
        </p:spPr>
        <p:txBody>
          <a:bodyPr/>
          <a:lstStyle/>
          <a:p>
            <a:r>
              <a:rPr lang="en-US" altLang="zh-CN" b="1" dirty="0"/>
              <a:t>III.</a:t>
            </a:r>
            <a:r>
              <a:rPr lang="zh-CN" altLang="en-US" b="1" dirty="0"/>
              <a:t> 聖經自証</a:t>
            </a:r>
            <a:endParaRPr lang="en-US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B54B20-6691-453A-9EFE-0847AE250513}"/>
              </a:ext>
            </a:extLst>
          </p:cNvPr>
          <p:cNvSpPr txBox="1"/>
          <p:nvPr/>
        </p:nvSpPr>
        <p:spPr>
          <a:xfrm>
            <a:off x="657225" y="1519238"/>
            <a:ext cx="1087755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altLang="zh-CN" sz="2400" b="1" dirty="0">
              <a:effectLst/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r>
              <a:rPr lang="zh-CN" sz="2400" b="1" dirty="0">
                <a:effectLst/>
                <a:ea typeface="SimSun" panose="02010600030101010101" pitchFamily="2" charset="-122"/>
                <a:cs typeface="SimSun" panose="02010600030101010101" pitchFamily="2" charset="-122"/>
              </a:rPr>
              <a:t>歌罗西书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2:9</a:t>
            </a:r>
            <a:r>
              <a:rPr lang="zh-CN" alt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： </a:t>
            </a:r>
            <a:r>
              <a:rPr lang="zh-CN" altLang="en-US" sz="2400" b="1" i="0" dirty="0">
                <a:solidFill>
                  <a:srgbClr val="4A4C4C"/>
                </a:solidFill>
                <a:effectLst/>
                <a:latin typeface="Roboto Condensed" panose="02000000000000000000" pitchFamily="2" charset="0"/>
              </a:rPr>
              <a:t>因为神本性一切的丰盛，都有形有体的居住在基督里面。</a:t>
            </a:r>
            <a:endParaRPr lang="en-US" altLang="zh-CN" sz="2400" b="1" i="0" dirty="0">
              <a:solidFill>
                <a:srgbClr val="4A4C4C"/>
              </a:solidFill>
              <a:effectLst/>
              <a:latin typeface="Roboto Condensed" panose="02000000000000000000" pitchFamily="2" charset="0"/>
            </a:endParaRPr>
          </a:p>
          <a:p>
            <a:endParaRPr lang="en-US" sz="2400" b="1" dirty="0">
              <a:solidFill>
                <a:srgbClr val="4A4C4C"/>
              </a:solidFill>
              <a:latin typeface="Roboto Condensed" panose="02000000000000000000" pitchFamily="2" charset="0"/>
            </a:endParaRPr>
          </a:p>
          <a:p>
            <a:r>
              <a:rPr lang="zh-CN" sz="2400" b="1" dirty="0">
                <a:effectLst/>
                <a:ea typeface="SimSun" panose="02010600030101010101" pitchFamily="2" charset="-122"/>
                <a:cs typeface="SimSun" panose="02010600030101010101" pitchFamily="2" charset="-122"/>
              </a:rPr>
              <a:t>提多书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2:13</a:t>
            </a:r>
            <a:r>
              <a:rPr lang="zh-CN" alt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： </a:t>
            </a:r>
            <a:r>
              <a:rPr lang="zh-CN" altLang="en-US" sz="2400" b="1" i="0" dirty="0">
                <a:solidFill>
                  <a:srgbClr val="404242"/>
                </a:solidFill>
                <a:effectLst/>
                <a:latin typeface="Roboto Condensed" panose="02000000000000000000" pitchFamily="2" charset="0"/>
              </a:rPr>
              <a:t>等候所盼望的福，并等候至大的神，和（或作无和字）我们救主耶稣基督的荣耀显现。</a:t>
            </a:r>
            <a:endParaRPr lang="en-US" altLang="zh-CN" sz="2400" b="1" i="0" dirty="0">
              <a:solidFill>
                <a:srgbClr val="404242"/>
              </a:solidFill>
              <a:effectLst/>
              <a:latin typeface="Roboto Condensed" panose="02000000000000000000" pitchFamily="2" charset="0"/>
            </a:endParaRPr>
          </a:p>
          <a:p>
            <a:endParaRPr lang="en-US" sz="2400" b="1" dirty="0">
              <a:solidFill>
                <a:srgbClr val="404242"/>
              </a:solidFill>
              <a:latin typeface="Roboto Condensed" panose="02000000000000000000" pitchFamily="2" charset="0"/>
            </a:endParaRPr>
          </a:p>
          <a:p>
            <a:r>
              <a:rPr lang="zh-CN" sz="2400" b="1" dirty="0">
                <a:effectLst/>
                <a:ea typeface="SimSun" panose="02010600030101010101" pitchFamily="2" charset="-122"/>
                <a:cs typeface="SimSun" panose="02010600030101010101" pitchFamily="2" charset="-122"/>
              </a:rPr>
              <a:t>希伯来书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1:8</a:t>
            </a:r>
            <a:r>
              <a:rPr lang="zh-CN" alt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： </a:t>
            </a:r>
            <a:r>
              <a:rPr lang="zh-CN" altLang="en-US" sz="2400" b="1" i="0" dirty="0">
                <a:solidFill>
                  <a:srgbClr val="4A4C4C"/>
                </a:solidFill>
                <a:effectLst/>
                <a:latin typeface="Roboto Condensed" panose="02000000000000000000" pitchFamily="2" charset="0"/>
              </a:rPr>
              <a:t>论到子却说，神阿，你的宝座是永永远远的，你的国权是正直的</a:t>
            </a:r>
            <a:endParaRPr lang="en-US" altLang="zh-CN" sz="2400" b="1" i="0" dirty="0">
              <a:solidFill>
                <a:srgbClr val="4A4C4C"/>
              </a:solidFill>
              <a:effectLst/>
              <a:latin typeface="Roboto Condensed" panose="02000000000000000000" pitchFamily="2" charset="0"/>
            </a:endParaRPr>
          </a:p>
          <a:p>
            <a:endParaRPr lang="en-US" sz="2400" b="1" dirty="0">
              <a:solidFill>
                <a:srgbClr val="4A4C4C"/>
              </a:solidFill>
              <a:latin typeface="Roboto Condensed" panose="02000000000000000000" pitchFamily="2" charset="0"/>
            </a:endParaRPr>
          </a:p>
          <a:p>
            <a:r>
              <a:rPr lang="zh-CN" sz="2400" b="1" dirty="0">
                <a:effectLst/>
                <a:ea typeface="SimSun" panose="02010600030101010101" pitchFamily="2" charset="-122"/>
                <a:cs typeface="SimSun" panose="02010600030101010101" pitchFamily="2" charset="-122"/>
              </a:rPr>
              <a:t>启示录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22:13</a:t>
            </a:r>
            <a:r>
              <a:rPr lang="zh-CN" alt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： </a:t>
            </a:r>
            <a:r>
              <a:rPr lang="zh-CN" altLang="en-US" sz="2400" b="1" i="0" dirty="0">
                <a:solidFill>
                  <a:srgbClr val="4A4C4C"/>
                </a:solidFill>
                <a:effectLst/>
                <a:latin typeface="Roboto Condensed" panose="02000000000000000000" pitchFamily="2" charset="0"/>
              </a:rPr>
              <a:t>我是阿拉法，我是俄梅戛，我是首先的，我是末后的，我是初，我是终。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5380663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0E512-E8EF-48E5-9BF1-7A85B2DF5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j-ea"/>
              </a:rPr>
              <a:t>IV. </a:t>
            </a:r>
            <a:r>
              <a:rPr kumimoji="0" lang="zh-CN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cs typeface="SimSun" panose="02010600030101010101" pitchFamily="2" charset="-122"/>
              </a:rPr>
              <a:t>耶稣是神的证据</a:t>
            </a:r>
            <a:endParaRPr lang="en-US" dirty="0">
              <a:latin typeface="+mj-ea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9925382-DAFE-4CE5-BDE7-F4AEC37D9E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7288305"/>
              </p:ext>
            </p:extLst>
          </p:nvPr>
        </p:nvGraphicFramePr>
        <p:xfrm>
          <a:off x="787400" y="2287588"/>
          <a:ext cx="10515600" cy="39598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68500">
                  <a:extLst>
                    <a:ext uri="{9D8B030D-6E8A-4147-A177-3AD203B41FA5}">
                      <a16:colId xmlns:a16="http://schemas.microsoft.com/office/drawing/2014/main" val="2865530229"/>
                    </a:ext>
                  </a:extLst>
                </a:gridCol>
                <a:gridCol w="5041900">
                  <a:extLst>
                    <a:ext uri="{9D8B030D-6E8A-4147-A177-3AD203B41FA5}">
                      <a16:colId xmlns:a16="http://schemas.microsoft.com/office/drawing/2014/main" val="1204689085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74223899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 dirty="0">
                          <a:effectLst/>
                        </a:rPr>
                        <a:t>证据类别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 dirty="0">
                          <a:effectLst/>
                        </a:rPr>
                        <a:t>具体内容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 dirty="0">
                          <a:effectLst/>
                        </a:rPr>
                        <a:t>经文</a:t>
                      </a:r>
                      <a:r>
                        <a:rPr lang="en-US" sz="2000" dirty="0">
                          <a:effectLst/>
                        </a:rPr>
                        <a:t> / </a:t>
                      </a:r>
                      <a:r>
                        <a:rPr lang="zh-CN" sz="2000" dirty="0">
                          <a:effectLst/>
                        </a:rPr>
                        <a:t>史料出处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5309227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 dirty="0">
                          <a:effectLst/>
                        </a:rPr>
                        <a:t>耶稣自称神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「我与父原为一」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 dirty="0">
                          <a:effectLst/>
                        </a:rPr>
                        <a:t>约翰福音</a:t>
                      </a:r>
                      <a:r>
                        <a:rPr lang="en-US" sz="2000" dirty="0">
                          <a:effectLst/>
                        </a:rPr>
                        <a:t> 10:30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7763355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「还没有亚伯拉罕，就有了我」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约翰福音</a:t>
                      </a:r>
                      <a:r>
                        <a:rPr lang="en-US" sz="2000">
                          <a:effectLst/>
                        </a:rPr>
                        <a:t> 8:58</a:t>
                      </a:r>
                      <a:r>
                        <a:rPr lang="zh-CN" sz="2000">
                          <a:effectLst/>
                        </a:rPr>
                        <a:t>（</a:t>
                      </a:r>
                      <a:r>
                        <a:rPr lang="en-US" sz="2000">
                          <a:effectLst/>
                        </a:rPr>
                        <a:t>I AM</a:t>
                      </a:r>
                      <a:r>
                        <a:rPr lang="zh-CN" sz="2000">
                          <a:effectLst/>
                        </a:rPr>
                        <a:t>）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3629725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耶稣赦罪（只有神能赦罪）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马可福音</a:t>
                      </a:r>
                      <a:r>
                        <a:rPr lang="en-US" sz="2000">
                          <a:effectLst/>
                        </a:rPr>
                        <a:t> 2:5-7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6682347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门徒称耶稣为神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多马说：「我的主，我的神！」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约翰福音</a:t>
                      </a:r>
                      <a:r>
                        <a:rPr lang="en-US" sz="2000">
                          <a:effectLst/>
                        </a:rPr>
                        <a:t> 20:28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8045715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保罗：「神本性一切丰盛都有形有体居住在基督里」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歌罗西书</a:t>
                      </a:r>
                      <a:r>
                        <a:rPr lang="en-US" sz="2000">
                          <a:effectLst/>
                        </a:rPr>
                        <a:t> 2:9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1087888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耶稣接受敬拜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门徒、众人敬拜他，耶稣不阻止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马太福音</a:t>
                      </a:r>
                      <a:r>
                        <a:rPr lang="en-US" sz="2000">
                          <a:effectLst/>
                        </a:rPr>
                        <a:t> 28:9,17</a:t>
                      </a:r>
                      <a:r>
                        <a:rPr lang="zh-CN" sz="2000">
                          <a:effectLst/>
                        </a:rPr>
                        <a:t>；约翰福音</a:t>
                      </a:r>
                      <a:r>
                        <a:rPr lang="en-US" sz="2000">
                          <a:effectLst/>
                        </a:rPr>
                        <a:t> 9:38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8406261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神迹显神性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平静风浪、赶鬼、医病、赦罪、死人复活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各福音书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9248830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复活证明神性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自己从死里复活，战胜死亡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 dirty="0">
                          <a:effectLst/>
                        </a:rPr>
                        <a:t>马太福音</a:t>
                      </a:r>
                      <a:r>
                        <a:rPr lang="en-US" sz="2000" dirty="0">
                          <a:effectLst/>
                        </a:rPr>
                        <a:t> 28</a:t>
                      </a:r>
                      <a:r>
                        <a:rPr lang="zh-CN" sz="2000" dirty="0">
                          <a:effectLst/>
                        </a:rPr>
                        <a:t>章；哥林多前书</a:t>
                      </a:r>
                      <a:r>
                        <a:rPr lang="en-US" sz="2000" dirty="0">
                          <a:effectLst/>
                        </a:rPr>
                        <a:t> 15</a:t>
                      </a:r>
                      <a:r>
                        <a:rPr lang="zh-CN" sz="2000" dirty="0">
                          <a:effectLst/>
                        </a:rPr>
                        <a:t>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342198087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AD4E25DB-173F-4FB4-BF94-A56BAE0EA4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500" y="17605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SimSun" panose="02010600030101010101" pitchFamily="2" charset="-122"/>
              </a:rPr>
              <a:t>耶稣是神的证据列表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863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0E512-E8EF-48E5-9BF1-7A85B2DF5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j-ea"/>
              </a:rPr>
              <a:t>IV. </a:t>
            </a:r>
            <a:r>
              <a:rPr kumimoji="0" lang="zh-CN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cs typeface="SimSun" panose="02010600030101010101" pitchFamily="2" charset="-122"/>
              </a:rPr>
              <a:t>耶稣是神的证据</a:t>
            </a:r>
            <a:endParaRPr lang="en-US" dirty="0">
              <a:latin typeface="+mj-ea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AD4E25DB-173F-4FB4-BF94-A56BAE0EA4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500" y="17605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SimSun" panose="02010600030101010101" pitchFamily="2" charset="-122"/>
              </a:rPr>
              <a:t>耶稣是神的证据列表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D26AC50-B542-43AF-A0B5-7FAD6AF539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265769"/>
              </p:ext>
            </p:extLst>
          </p:nvPr>
        </p:nvGraphicFramePr>
        <p:xfrm>
          <a:off x="768350" y="2341690"/>
          <a:ext cx="10515600" cy="22985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18469137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106539278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030989192"/>
                    </a:ext>
                  </a:extLst>
                </a:gridCol>
              </a:tblGrid>
              <a:tr h="7617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 dirty="0">
                          <a:effectLst/>
                        </a:rPr>
                        <a:t>先知预言应验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以赛亚预言「必有童女怀孕生子</a:t>
                      </a:r>
                      <a:r>
                        <a:rPr lang="en-US" sz="2000">
                          <a:effectLst/>
                        </a:rPr>
                        <a:t>……</a:t>
                      </a:r>
                      <a:r>
                        <a:rPr lang="zh-CN" sz="2000">
                          <a:effectLst/>
                        </a:rPr>
                        <a:t>他名称为以马内利（神与我们同在）」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以赛亚书</a:t>
                      </a:r>
                      <a:r>
                        <a:rPr lang="en-US" sz="2000">
                          <a:effectLst/>
                        </a:rPr>
                        <a:t> 7:14</a:t>
                      </a:r>
                      <a:r>
                        <a:rPr lang="zh-CN" sz="2000">
                          <a:effectLst/>
                        </a:rPr>
                        <a:t>；马太福音</a:t>
                      </a:r>
                      <a:r>
                        <a:rPr lang="en-US" sz="2000">
                          <a:effectLst/>
                        </a:rPr>
                        <a:t> 1:23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693537593"/>
                  </a:ext>
                </a:extLst>
              </a:tr>
              <a:tr h="3845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初代教会见证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尼西亚信经：「真神所生的真神」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公元</a:t>
                      </a:r>
                      <a:r>
                        <a:rPr lang="en-US" sz="2000">
                          <a:effectLst/>
                        </a:rPr>
                        <a:t>325</a:t>
                      </a:r>
                      <a:r>
                        <a:rPr lang="zh-CN" sz="2000">
                          <a:effectLst/>
                        </a:rPr>
                        <a:t>年教会公认信仰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924728152"/>
                  </a:ext>
                </a:extLst>
              </a:tr>
              <a:tr h="3845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逻辑推理（路易斯三分论）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>
                          <a:effectLst/>
                        </a:rPr>
                        <a:t>耶稣自称神</a:t>
                      </a:r>
                      <a:r>
                        <a:rPr lang="en-US" sz="2000">
                          <a:effectLst/>
                        </a:rPr>
                        <a:t>→</a:t>
                      </a:r>
                      <a:r>
                        <a:rPr lang="zh-CN" sz="2000">
                          <a:effectLst/>
                        </a:rPr>
                        <a:t>不是神就是骗子、疯子或真是神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zh-CN" sz="2000" dirty="0">
                          <a:effectLst/>
                        </a:rPr>
                        <a:t>哥林多前书</a:t>
                      </a:r>
                      <a:r>
                        <a:rPr lang="en-US" sz="2000" dirty="0">
                          <a:effectLst/>
                        </a:rPr>
                        <a:t> 1:23-24</a:t>
                      </a:r>
                      <a:r>
                        <a:rPr lang="zh-CN" sz="2000" dirty="0">
                          <a:effectLst/>
                        </a:rPr>
                        <a:t>（神的智慧和能力）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112343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8400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0E512-E8EF-48E5-9BF1-7A85B2DF5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j-ea"/>
              </a:rPr>
              <a:t>IV. </a:t>
            </a:r>
            <a:r>
              <a:rPr kumimoji="0" lang="zh-CN" altLang="en-US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ea"/>
                <a:cs typeface="SimSun" panose="02010600030101010101" pitchFamily="2" charset="-122"/>
              </a:rPr>
              <a:t>耶稣是神的证据</a:t>
            </a:r>
            <a:endParaRPr lang="en-US" dirty="0">
              <a:latin typeface="+mj-ea"/>
            </a:endParaRP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AD4E25DB-173F-4FB4-BF94-A56BAE0EA4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350" y="1589594"/>
            <a:ext cx="2339102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altLang="en-US" sz="2800" dirty="0">
                <a:latin typeface="Arial" panose="020B0604020202020204" pitchFamily="34" charset="0"/>
                <a:ea typeface="SimSun" panose="02010600030101010101" pitchFamily="2" charset="-122"/>
                <a:cs typeface="SimSun" panose="02010600030101010101" pitchFamily="2" charset="-122"/>
              </a:rPr>
              <a:t>歷史的見證：</a:t>
            </a:r>
            <a:endParaRPr lang="en-US" altLang="zh-CN" sz="2800" dirty="0">
              <a:latin typeface="Arial" panose="020B0604020202020204" pitchFamily="34" charset="0"/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zh-CN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SimSun" panose="02010600030101010101" pitchFamily="2" charset="-122"/>
              </a:rPr>
              <a:t>出生</a:t>
            </a:r>
            <a:endParaRPr kumimoji="0" lang="en-US" altLang="zh-CN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zh-CN" altLang="en-US" sz="2800" dirty="0">
                <a:latin typeface="Arial" panose="020B0604020202020204" pitchFamily="34" charset="0"/>
                <a:ea typeface="SimSun" panose="02010600030101010101" pitchFamily="2" charset="-122"/>
                <a:cs typeface="SimSun" panose="02010600030101010101" pitchFamily="2" charset="-122"/>
              </a:rPr>
              <a:t>財富</a:t>
            </a:r>
            <a:endParaRPr lang="en-US" altLang="zh-CN" sz="2800" dirty="0">
              <a:latin typeface="Arial" panose="020B0604020202020204" pitchFamily="34" charset="0"/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SimSun" panose="02010600030101010101" pitchFamily="2" charset="-122"/>
              </a:rPr>
              <a:t>社會地位</a:t>
            </a:r>
            <a:endParaRPr lang="en-US" altLang="zh-CN" sz="2800" dirty="0">
              <a:latin typeface="Calibri" panose="020F0502020204030204" pitchFamily="34" charset="0"/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zh-CN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SimSun" panose="02010600030101010101" pitchFamily="2" charset="-122"/>
              </a:rPr>
              <a:t>學術地位</a:t>
            </a:r>
            <a:endParaRPr kumimoji="0" lang="en-US" altLang="zh-CN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zh-CN" altLang="en-US" sz="2800" dirty="0">
                <a:latin typeface="Calibri" panose="020F0502020204030204" pitchFamily="34" charset="0"/>
                <a:ea typeface="SimSun" panose="02010600030101010101" pitchFamily="2" charset="-122"/>
                <a:cs typeface="SimSun" panose="02010600030101010101" pitchFamily="2" charset="-122"/>
              </a:rPr>
              <a:t>壽數</a:t>
            </a:r>
            <a:endParaRPr kumimoji="0" lang="en-US" altLang="zh-CN" sz="2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SimSun" panose="02010600030101010101" pitchFamily="2" charset="-122"/>
              <a:cs typeface="SimSun" panose="02010600030101010101" pitchFamily="2" charset="-12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endParaRPr kumimoji="0" lang="en-US" altLang="zh-CN" sz="24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SimSun" panose="02010600030101010101" pitchFamily="2" charset="-122"/>
              <a:cs typeface="SimSun" panose="02010600030101010101" pitchFamily="2" charset="-12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D8F6DC-1834-4287-B547-C329A2452390}"/>
              </a:ext>
            </a:extLst>
          </p:cNvPr>
          <p:cNvSpPr txBox="1"/>
          <p:nvPr/>
        </p:nvSpPr>
        <p:spPr>
          <a:xfrm>
            <a:off x="5543550" y="2507734"/>
            <a:ext cx="25209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600" b="1" dirty="0"/>
              <a:t>歷史地位？</a:t>
            </a:r>
            <a:endParaRPr lang="en-US" sz="3600" b="1" dirty="0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419F177D-C298-438E-8FA9-38D03FBD493F}"/>
              </a:ext>
            </a:extLst>
          </p:cNvPr>
          <p:cNvSpPr/>
          <p:nvPr/>
        </p:nvSpPr>
        <p:spPr>
          <a:xfrm>
            <a:off x="3291602" y="2662624"/>
            <a:ext cx="2095500" cy="3365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454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1254</Words>
  <Application>Microsoft Office PowerPoint</Application>
  <PresentationFormat>Widescreen</PresentationFormat>
  <Paragraphs>94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DengXian Light</vt:lpstr>
      <vt:lpstr>Arial</vt:lpstr>
      <vt:lpstr>Calibri</vt:lpstr>
      <vt:lpstr>Calibri Light</vt:lpstr>
      <vt:lpstr>Roboto Condensed</vt:lpstr>
      <vt:lpstr>Times New Roman</vt:lpstr>
      <vt:lpstr>Office Theme</vt:lpstr>
      <vt:lpstr>耶穌是神嗎？</vt:lpstr>
      <vt:lpstr>耶稣是歷史存在的人物嗎？</vt:lpstr>
      <vt:lpstr>II.  耶稣是歷史存在的人物嗎？</vt:lpstr>
      <vt:lpstr>耶稣是神嗎？証据呢？</vt:lpstr>
      <vt:lpstr>III. 聖經自証</vt:lpstr>
      <vt:lpstr>III. 聖經自証</vt:lpstr>
      <vt:lpstr>IV. 耶稣是神的证据</vt:lpstr>
      <vt:lpstr>IV. 耶稣是神的证据</vt:lpstr>
      <vt:lpstr>IV. 耶稣是神的证据</vt:lpstr>
      <vt:lpstr>   他本有神的形像，不以自己与神同等为强夺的。反倒虚己，取了奴仆的形像，成为人的样式。既有人的样子，就自己卑微，存心顺服，以至于死，且死在十字架上。所以神将他升为至高，又赐给他那超乎万名之上的名，叫一切在天上的，地上的，和地底下的，因耶稣的名，无不屈膝，无不口称耶稣基督为主，使荣耀归与父神。（腓立比书 2:6-11）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 CHENG</dc:creator>
  <cp:lastModifiedBy>YU CHENG</cp:lastModifiedBy>
  <cp:revision>3</cp:revision>
  <dcterms:created xsi:type="dcterms:W3CDTF">2025-07-10T06:05:27Z</dcterms:created>
  <dcterms:modified xsi:type="dcterms:W3CDTF">2025-07-10T07:15:12Z</dcterms:modified>
</cp:coreProperties>
</file>