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3" r:id="rId3"/>
    <p:sldId id="286" r:id="rId4"/>
    <p:sldId id="268" r:id="rId5"/>
    <p:sldId id="271" r:id="rId6"/>
    <p:sldId id="294" r:id="rId7"/>
    <p:sldId id="287" r:id="rId8"/>
    <p:sldId id="290" r:id="rId9"/>
    <p:sldId id="289" r:id="rId10"/>
    <p:sldId id="291" r:id="rId11"/>
    <p:sldId id="292" r:id="rId12"/>
    <p:sldId id="293" r:id="rId13"/>
    <p:sldId id="288" r:id="rId14"/>
    <p:sldId id="295" r:id="rId15"/>
    <p:sldId id="296" r:id="rId16"/>
    <p:sldId id="297" r:id="rId17"/>
    <p:sldId id="298" r:id="rId18"/>
    <p:sldId id="299" r:id="rId19"/>
    <p:sldId id="28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3690" autoAdjust="0"/>
  </p:normalViewPr>
  <p:slideViewPr>
    <p:cSldViewPr snapToGrid="0">
      <p:cViewPr varScale="1">
        <p:scale>
          <a:sx n="63" d="100"/>
          <a:sy n="63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C857E-7A58-45BB-8662-190D8705FB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FB74DB-B142-4685-AB9F-90CA986BB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12B10-6A35-4A8D-8974-4651EECE4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94A2-B0C2-4302-BCE3-5215B9ABA861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E662B-B9A8-4BBE-9A8B-3F15142CF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36EE1-FEE4-4412-AF8F-90D1FDECF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D814-DCE1-4C28-9997-7775120E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86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3C0F0-55DC-4A81-8189-4FD265F98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C2FFE-5280-4A6C-AD6A-C899135CA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E9224-A023-4332-BBDB-3F60ABE74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94A2-B0C2-4302-BCE3-5215B9ABA861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362B4-A9CE-4CB2-A320-BEA2D8847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C2ED1-404A-4ABA-BB32-B1AD906C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D814-DCE1-4C28-9997-7775120E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75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36D9CE-CB21-4682-9274-3E27F4C1A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D85E7E-553E-42F2-970B-92BD43F4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40BCA-02C2-468C-BF4D-9AB2FA8E9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94A2-B0C2-4302-BCE3-5215B9ABA861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BE4DD-FDDD-4348-905D-4173D2B0E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7639-E2E6-4FBD-B1F3-C6C4948C3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D814-DCE1-4C28-9997-7775120E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12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A55F-C6D9-4C8E-847A-3E8A38EEE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2FA9F-F325-41B7-B405-D1AC94FE3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D4599-5479-41B1-8C8C-4C38C04BD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94A2-B0C2-4302-BCE3-5215B9ABA861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ACB35-84E6-43CB-B0E0-A1FCE14E2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CA7F2-E431-49F3-8CE3-0C45AC195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D814-DCE1-4C28-9997-7775120E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09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C7450-1F52-471B-8CE1-222A16358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249BF-06DF-409F-9269-4B0F9AD4F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64114-7AF9-4583-89B9-15B95E64A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94A2-B0C2-4302-BCE3-5215B9ABA861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FEFEA-9DD9-412B-8D6E-B592C7631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48CF2-661C-4759-B697-E93BA4D28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D814-DCE1-4C28-9997-7775120E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75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43310-605D-4196-AB59-3CD21BBFD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7DE9C-6706-43DC-84D3-B203D11C2E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B1F886-C144-4870-9D98-4C95A663F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FA596-93E5-4479-8A3C-B783CA5B0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94A2-B0C2-4302-BCE3-5215B9ABA861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64B983-DEB4-4ED2-92D7-5A6F5428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45661-C13F-4482-A5E0-948E53950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D814-DCE1-4C28-9997-7775120E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12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F8FD7-4ECA-47EC-86EE-952010F6C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1776C-A894-4754-BDB4-A76978FCE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1100DC-9CBB-4587-9864-668D39E4A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51AF96-A8D8-418F-8EDD-99588A2DD0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8206A6-206E-4976-AA2C-B314AD8EE0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697DAE-C7C3-4E5A-BDD6-FFA7FD297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94A2-B0C2-4302-BCE3-5215B9ABA861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A70DCE-6F46-46A2-867A-B22EC37E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13925B-43DE-41C6-84DF-35395BBBD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D814-DCE1-4C28-9997-7775120E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991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BDED3-BBC7-438F-A172-575A4C7BC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1C7706-A12F-4C7D-833D-1848BF45F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94A2-B0C2-4302-BCE3-5215B9ABA861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C95961-39A0-4DA6-9F80-7BBDE7E77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14EAA-E281-4F70-940F-7919E2675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D814-DCE1-4C28-9997-7775120E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72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7C3DEA-B092-4F7C-A9B0-04E5495AE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94A2-B0C2-4302-BCE3-5215B9ABA861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8EA341-0FBB-4295-8F1B-37FB1FC4D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78D19-B0D9-4298-9AA5-90C642162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D814-DCE1-4C28-9997-7775120E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99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F5370-97DB-4451-AB50-2A4301D1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B4752-03FA-4A2A-BF1B-328B70E3A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F987B5-57CF-4781-B3D1-04059216E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FECF3-07E2-4BA9-AF92-3B8773704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94A2-B0C2-4302-BCE3-5215B9ABA861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3AD46-48BA-4E71-91D6-44665030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181A66-716A-45F6-B966-622F72D49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D814-DCE1-4C28-9997-7775120E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96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2054F-47E4-42AE-8334-53D095F0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AEA78C-C488-420A-BB61-3F5880FF58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5B4105-E1A4-429D-B596-A73454E79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C6435-B054-44FC-950D-A7FC5EDC5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94A2-B0C2-4302-BCE3-5215B9ABA861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BB2A3-11F6-4AEE-B9AF-C32883BE1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DBA6A-0A37-48E3-AC37-A380B0D9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D814-DCE1-4C28-9997-7775120E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87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965440-8D9F-4E9E-BEE7-36DAC1E7C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74DB0-D425-4522-A683-82A2188FB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2AA20-F43D-4A66-B68C-65EA00A346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C94A2-B0C2-4302-BCE3-5215B9ABA861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1EE4B-64BA-4F4E-8765-63C23CC31F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41392-5CE7-462B-B5A0-7A19B0B30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6D814-DCE1-4C28-9997-7775120E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14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baike.baidu.com/item/%E5%8F%99%E5%88%A9%E4%BA%9A%E4%BA%BA/1622917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F46E8-E132-4CF1-BE0B-3DC2B6805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四福音中的耶稣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BDFAAE1-A8E6-4A1A-B9D7-6779427B8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422400"/>
            <a:ext cx="9103360" cy="5191760"/>
          </a:xfrm>
        </p:spPr>
      </p:pic>
    </p:spTree>
    <p:extLst>
      <p:ext uri="{BB962C8B-B14F-4D97-AF65-F5344CB8AC3E}">
        <p14:creationId xmlns:p14="http://schemas.microsoft.com/office/powerpoint/2010/main" val="1191901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A6511-B521-4659-8A8E-42F7FE45E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耶稣：神而成人（从约旦河边到黑门山）服事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07639-34ED-4B61-B5C0-6BEEF8860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84040" cy="4351338"/>
          </a:xfrm>
        </p:spPr>
        <p:txBody>
          <a:bodyPr/>
          <a:lstStyle/>
          <a:p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胜过自然</a:t>
            </a:r>
            <a:endParaRPr lang="en-US" altLang="zh-CN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五饼二鱼（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9</a:t>
            </a:r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11-17</a:t>
            </a:r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en-US" altLang="zh-CN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平静风浪（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8</a:t>
            </a:r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22-25</a:t>
            </a:r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en-US" altLang="zh-CN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水变酒</a:t>
            </a:r>
            <a:endParaRPr lang="en-US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胜过生命</a:t>
            </a:r>
            <a:endParaRPr lang="en-US" altLang="zh-CN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路加的病程记录</a:t>
            </a:r>
            <a:endParaRPr lang="en-US" altLang="zh-CN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胜过邪灵</a:t>
            </a:r>
            <a:endParaRPr lang="en-US" altLang="zh-CN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胜过罪恶</a:t>
            </a:r>
            <a:endParaRPr lang="en-US" altLang="zh-CN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endParaRPr lang="en-US" i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0DE7F1-4FC9-412B-8D23-E01288DFA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400" y="1799273"/>
            <a:ext cx="5405120" cy="490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12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A6511-B521-4659-8A8E-42F7FE45E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耶稣：人而成神（从黑门山到橄榄山）</a:t>
            </a:r>
            <a:br>
              <a:rPr lang="en-US" altLang="zh-CN" dirty="0"/>
            </a:br>
            <a:r>
              <a:rPr lang="zh-CN" altLang="en-US" dirty="0"/>
              <a:t>十字架的道路（献祭）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BADFF2-2EF8-4837-98D3-F7A5F8665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953" y="1690688"/>
            <a:ext cx="6377767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54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A6511-B521-4659-8A8E-42F7FE45E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耶稣：人而成神（从黑门山到橄榄山）</a:t>
            </a:r>
            <a:br>
              <a:rPr lang="en-US" altLang="zh-CN" dirty="0"/>
            </a:br>
            <a:r>
              <a:rPr lang="zh-CN" altLang="en-US" dirty="0"/>
              <a:t>十字架的道路 （献祭）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07639-34ED-4B61-B5C0-6BEEF8860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77500" lnSpcReduction="20000"/>
          </a:bodyPr>
          <a:lstStyle/>
          <a:p>
            <a:r>
              <a:rPr lang="zh-CN" altLang="en-US" sz="2800" dirty="0">
                <a:latin typeface="DengXian" panose="02010600030101010101" pitchFamily="2" charset="-122"/>
                <a:ea typeface="DengXian" panose="02010600030101010101" pitchFamily="2" charset="-122"/>
              </a:rPr>
              <a:t>第一</a:t>
            </a:r>
            <a:r>
              <a:rPr lang="zh-CN" altLang="en-US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梯次</a:t>
            </a:r>
            <a:r>
              <a:rPr lang="zh-CN" altLang="en-US" sz="2400" i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zh-CN" sz="2400" i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9</a:t>
            </a:r>
            <a:r>
              <a:rPr lang="zh-CN" altLang="en-US" sz="2400" i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 sz="2400" i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51-13</a:t>
            </a:r>
            <a:r>
              <a:rPr lang="zh-CN" altLang="en-US" sz="2400" i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 sz="2400" i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21</a:t>
            </a:r>
            <a:r>
              <a:rPr lang="zh-CN" altLang="en-US" sz="2400" i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en-US" altLang="zh-CN" sz="2400" i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路过撒玛利亚</a:t>
            </a:r>
            <a:endParaRPr lang="en-US" altLang="zh-CN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在伯大尼附近</a:t>
            </a:r>
            <a:endParaRPr lang="en-US" altLang="zh-CN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差遣门徒（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</a:t>
            </a:r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1-24</a:t>
            </a:r>
            <a:r>
              <a:rPr lang="zh-CN" altLang="en-US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en-US" altLang="zh-CN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2800" dirty="0">
                <a:latin typeface="DengXian" panose="02010600030101010101" pitchFamily="2" charset="-122"/>
                <a:ea typeface="DengXian" panose="02010600030101010101" pitchFamily="2" charset="-122"/>
              </a:rPr>
              <a:t>第二</a:t>
            </a:r>
            <a:r>
              <a:rPr lang="zh-CN" altLang="en-US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梯</a:t>
            </a:r>
            <a:r>
              <a:rPr lang="zh-CN" altLang="en-US" sz="24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次</a:t>
            </a:r>
            <a:r>
              <a:rPr lang="en-US" altLang="zh-CN" sz="2400" i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(13:22-17:10)</a:t>
            </a:r>
          </a:p>
          <a:p>
            <a:pPr lvl="1"/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安息日治病（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14</a:t>
            </a:r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1-6</a:t>
            </a:r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en-US" altLang="zh-CN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2800" dirty="0">
                <a:latin typeface="DengXian" panose="02010600030101010101" pitchFamily="2" charset="-122"/>
                <a:ea typeface="DengXian" panose="02010600030101010101" pitchFamily="2" charset="-122"/>
              </a:rPr>
              <a:t>第</a:t>
            </a:r>
            <a:r>
              <a:rPr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三</a:t>
            </a:r>
            <a:r>
              <a:rPr lang="zh-CN" altLang="en-US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梯次</a:t>
            </a:r>
            <a:r>
              <a:rPr lang="en-US" altLang="zh-CN" i="1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en-US" altLang="zh-CN" sz="2400" i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17:11-18:30)</a:t>
            </a:r>
          </a:p>
          <a:p>
            <a:pPr lvl="1"/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在撒玛利亚与加利利</a:t>
            </a:r>
            <a:endParaRPr lang="en-US" altLang="zh-CN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医治十个麻风病人</a:t>
            </a:r>
            <a:r>
              <a:rPr lang="zh-CN" altLang="en-US" i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zh-CN" i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18</a:t>
            </a:r>
            <a:r>
              <a:rPr lang="zh-CN" altLang="en-US" i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 i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12-21</a:t>
            </a:r>
            <a:r>
              <a:rPr lang="zh-CN" altLang="en-US" i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en-US" altLang="zh-CN" i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年轻的财主</a:t>
            </a:r>
            <a:r>
              <a:rPr lang="zh-CN" altLang="en-US" i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zh-CN" i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18</a:t>
            </a:r>
            <a:r>
              <a:rPr lang="zh-CN" altLang="en-US" i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 i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18-18-30</a:t>
            </a:r>
            <a:r>
              <a:rPr lang="zh-CN" altLang="en-US" i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en-US" altLang="zh-CN" i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2800" dirty="0">
                <a:latin typeface="DengXian" panose="02010600030101010101" pitchFamily="2" charset="-122"/>
                <a:ea typeface="DengXian" panose="02010600030101010101" pitchFamily="2" charset="-122"/>
              </a:rPr>
              <a:t>第四</a:t>
            </a:r>
            <a:r>
              <a:rPr lang="zh-CN" altLang="en-US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梯次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(18:31-19:48)</a:t>
            </a:r>
          </a:p>
          <a:p>
            <a:pPr lvl="1"/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瞎子（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18</a:t>
            </a:r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35-18</a:t>
            </a:r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43</a:t>
            </a:r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en-US" altLang="zh-CN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在耶利哥收该撒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(19:1-10)</a:t>
            </a:r>
          </a:p>
          <a:p>
            <a:pPr lvl="1"/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骑驴进耶路撒冷（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</a:t>
            </a:r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28-38</a:t>
            </a:r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en-US" altLang="zh-CN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洁净圣殿（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</a:t>
            </a:r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45-46</a:t>
            </a:r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en-US" altLang="zh-CN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endParaRPr lang="en-US" altLang="zh-CN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endParaRPr lang="en-US" i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3F2777-F04C-494A-A800-BE13EFBCF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049" y="1825625"/>
            <a:ext cx="3577589" cy="411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10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A6511-B521-4659-8A8E-42F7FE45E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耶稣：人而成神（从黑门山到橄榄山）</a:t>
            </a:r>
            <a:br>
              <a:rPr lang="en-US" altLang="zh-CN" dirty="0"/>
            </a:br>
            <a:r>
              <a:rPr lang="zh-CN" altLang="en-US" dirty="0"/>
              <a:t>十字架的祭坛 （献祭）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55C849-0656-4A46-A25A-26D76C1BD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80" y="1828800"/>
            <a:ext cx="996696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59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A6511-B521-4659-8A8E-42F7FE45E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耶稣：人而成神（从黑门山到橄榄山）</a:t>
            </a:r>
            <a:br>
              <a:rPr lang="en-US" altLang="zh-CN" dirty="0"/>
            </a:br>
            <a:r>
              <a:rPr lang="zh-CN" altLang="en-US" dirty="0"/>
              <a:t>十字架的祭坛：苦路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AA31B6-A40D-4A26-A258-E94AE5A72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90" y="1806377"/>
            <a:ext cx="7025620" cy="492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26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A6511-B521-4659-8A8E-42F7FE45E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耶稣：人而成神（从黑门山到橄榄山）</a:t>
            </a:r>
            <a:br>
              <a:rPr lang="en-US" altLang="zh-CN" dirty="0"/>
            </a:br>
            <a:r>
              <a:rPr lang="zh-CN" altLang="en-US" dirty="0"/>
              <a:t>十字架的祭坛：苦路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037D60-B129-45F6-9410-06151958F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76" y="1690688"/>
            <a:ext cx="3557847" cy="5039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05D3C0-8269-4872-950F-CB3491197F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323" y="1818004"/>
            <a:ext cx="3419679" cy="5039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B0A45C-72FB-4D67-A817-AD1630236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366" y="1818004"/>
            <a:ext cx="3743908" cy="503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53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A6511-B521-4659-8A8E-42F7FE45E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耶稣：人而成神（从黑门山到橄榄山）</a:t>
            </a:r>
            <a:br>
              <a:rPr lang="en-US" altLang="zh-CN" dirty="0"/>
            </a:br>
            <a:r>
              <a:rPr lang="zh-CN" altLang="en-US" dirty="0"/>
              <a:t>十字架的祭坛：苦路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1AA68E-400C-4445-B774-7CE665995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20" y="1690688"/>
            <a:ext cx="4548384" cy="5029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F2E157-BAF9-4AC4-92ED-236498C04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23" y="1690688"/>
            <a:ext cx="4391857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09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A6511-B521-4659-8A8E-42F7FE45E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耶稣：人而成神（从黑门山到橄榄山）</a:t>
            </a:r>
            <a:br>
              <a:rPr lang="en-US" altLang="zh-CN" dirty="0"/>
            </a:br>
            <a:r>
              <a:rPr lang="zh-CN" altLang="en-US" dirty="0"/>
              <a:t>十字架的祭坛：苦路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3AA4E7-AF29-450F-8509-ACDE08A93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79" y="1788160"/>
            <a:ext cx="3646241" cy="5069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A5BF8F-4F12-427B-A76A-3AC10BD27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1690688"/>
            <a:ext cx="5435600" cy="497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35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A6511-B521-4659-8A8E-42F7FE45E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耶稣：人而成神（从黑门山到橄榄山）</a:t>
            </a:r>
            <a:br>
              <a:rPr lang="en-US" altLang="zh-CN" dirty="0"/>
            </a:br>
            <a:r>
              <a:rPr lang="zh-CN" altLang="en-US" dirty="0"/>
              <a:t>十字架的祭坛：升天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5410E7-5EE4-4A3F-A565-7607C994D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740" y="1879618"/>
            <a:ext cx="8265140" cy="48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59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B6E30-AE57-4620-8B0F-E481284A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思考问题：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17556-DF6E-4AE6-956D-F2D6AB092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您希望成为完美的人吗？能吗？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圣经中的伟人，很多在事奉前都有隐藏期， 摩西</a:t>
            </a:r>
            <a:r>
              <a:rPr lang="en-US" altLang="zh-CN" dirty="0"/>
              <a:t>40</a:t>
            </a:r>
            <a:r>
              <a:rPr lang="zh-CN" altLang="en-US" dirty="0"/>
              <a:t>年，耶稣</a:t>
            </a:r>
            <a:r>
              <a:rPr lang="en-US" altLang="zh-CN" dirty="0"/>
              <a:t>30</a:t>
            </a:r>
            <a:r>
              <a:rPr lang="zh-CN" altLang="en-US" dirty="0"/>
              <a:t>年， 为什么？</a:t>
            </a:r>
            <a:endParaRPr lang="en-US" altLang="zh-CN" dirty="0"/>
          </a:p>
          <a:p>
            <a:endParaRPr lang="en-US" dirty="0"/>
          </a:p>
          <a:p>
            <a:r>
              <a:rPr lang="zh-CN" altLang="en-US" dirty="0"/>
              <a:t>借用耶稣在世的三段论，基督徒的生命似乎也会经历隐藏期，事奉期，和献祭期？您在哪一期？您当如何面对您生命的成长？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54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FBB25-DEC9-40B2-8FAF-D893E3EE4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1436" y="791679"/>
            <a:ext cx="9144000" cy="1655762"/>
          </a:xfrm>
        </p:spPr>
        <p:txBody>
          <a:bodyPr>
            <a:normAutofit fontScale="90000"/>
          </a:bodyPr>
          <a:lstStyle/>
          <a:p>
            <a:r>
              <a:rPr lang="zh-CN" altLang="en-US" b="1" dirty="0"/>
              <a:t>无比的耶稣</a:t>
            </a:r>
            <a:br>
              <a:rPr lang="en-US" altLang="zh-CN" b="1" dirty="0"/>
            </a:br>
            <a:r>
              <a:rPr lang="en-US" altLang="zh-CN" i="1" dirty="0"/>
              <a:t>——</a:t>
            </a:r>
            <a:r>
              <a:rPr lang="zh-CN" altLang="en-US" sz="4000" i="1" dirty="0"/>
              <a:t>路加福音中的耶稣</a:t>
            </a:r>
            <a:endParaRPr lang="en-US" sz="4000" i="1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EDD6B53-CE17-49E6-B88C-4386A6DF24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187019"/>
              </p:ext>
            </p:extLst>
          </p:nvPr>
        </p:nvGraphicFramePr>
        <p:xfrm>
          <a:off x="1586564" y="3094999"/>
          <a:ext cx="9018872" cy="1655761"/>
        </p:xfrm>
        <a:graphic>
          <a:graphicData uri="http://schemas.openxmlformats.org/drawingml/2006/table">
            <a:tbl>
              <a:tblPr/>
              <a:tblGrid>
                <a:gridCol w="25400">
                  <a:extLst>
                    <a:ext uri="{9D8B030D-6E8A-4147-A177-3AD203B41FA5}">
                      <a16:colId xmlns:a16="http://schemas.microsoft.com/office/drawing/2014/main" val="1782682530"/>
                    </a:ext>
                  </a:extLst>
                </a:gridCol>
                <a:gridCol w="8993472">
                  <a:extLst>
                    <a:ext uri="{9D8B030D-6E8A-4147-A177-3AD203B41FA5}">
                      <a16:colId xmlns:a16="http://schemas.microsoft.com/office/drawing/2014/main" val="3642417961"/>
                    </a:ext>
                  </a:extLst>
                </a:gridCol>
              </a:tblGrid>
              <a:tr h="1655761">
                <a:tc>
                  <a:txBody>
                    <a:bodyPr/>
                    <a:lstStyle/>
                    <a:p>
                      <a:pPr fontAlgn="t"/>
                      <a:r>
                        <a:rPr lang="en-US" sz="900" dirty="0"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32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我的良人、白而且红、超乎万人之上</a:t>
                      </a:r>
                      <a:r>
                        <a:rPr lang="zh-CN" altLang="en-US" sz="3200" i="1" dirty="0">
                          <a:effectLst/>
                        </a:rPr>
                        <a:t>（雅</a:t>
                      </a:r>
                      <a:r>
                        <a:rPr lang="en-US" altLang="zh-CN" sz="3200" i="1" dirty="0">
                          <a:effectLst/>
                        </a:rPr>
                        <a:t>5</a:t>
                      </a:r>
                      <a:r>
                        <a:rPr lang="zh-CN" altLang="en-US" sz="3200" i="1" dirty="0">
                          <a:effectLst/>
                        </a:rPr>
                        <a:t>：</a:t>
                      </a:r>
                      <a:r>
                        <a:rPr lang="en-US" altLang="zh-CN" sz="3200" i="1" dirty="0">
                          <a:effectLst/>
                        </a:rPr>
                        <a:t>10</a:t>
                      </a:r>
                      <a:r>
                        <a:rPr lang="zh-CN" altLang="en-US" sz="3200" i="1" dirty="0">
                          <a:effectLst/>
                        </a:rPr>
                        <a:t>）</a:t>
                      </a:r>
                      <a:endParaRPr lang="en-US" altLang="zh-CN" sz="3200" i="1" dirty="0">
                        <a:effectLst/>
                      </a:endParaRPr>
                    </a:p>
                    <a:p>
                      <a:r>
                        <a:rPr lang="zh-CN" altLang="en-US" sz="32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他的口极其甘甜．他全然可爱 </a:t>
                      </a:r>
                      <a:r>
                        <a:rPr lang="zh-CN" altLang="en-US" sz="3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lang="zh-CN" altLang="en-US" sz="3200" i="1" dirty="0">
                          <a:effectLst/>
                        </a:rPr>
                        <a:t>雅</a:t>
                      </a:r>
                      <a:r>
                        <a:rPr lang="en-US" altLang="zh-CN" sz="3200" i="1" dirty="0">
                          <a:effectLst/>
                        </a:rPr>
                        <a:t>5</a:t>
                      </a:r>
                      <a:r>
                        <a:rPr lang="zh-CN" altLang="en-US" sz="3200" i="1" dirty="0">
                          <a:effectLst/>
                        </a:rPr>
                        <a:t>：</a:t>
                      </a:r>
                      <a:r>
                        <a:rPr lang="en-US" altLang="zh-CN" sz="3200" i="1" dirty="0">
                          <a:effectLst/>
                        </a:rPr>
                        <a:t>16</a:t>
                      </a:r>
                      <a:r>
                        <a:rPr lang="zh-CN" altLang="en-US" sz="3200" i="1" dirty="0">
                          <a:effectLst/>
                        </a:rPr>
                        <a:t>）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358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4612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DE8BF-2897-4050-A6B0-E616C1C4F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人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D9662-FA77-42EC-AD1A-E96A17DCE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43400" cy="4351338"/>
          </a:xfrm>
        </p:spPr>
        <p:txBody>
          <a:bodyPr>
            <a:normAutofit/>
          </a:bodyPr>
          <a:lstStyle/>
          <a:p>
            <a:r>
              <a:rPr lang="zh-CN" altLang="en-US" dirty="0"/>
              <a:t>什么是人？</a:t>
            </a:r>
            <a:endParaRPr lang="en-US" altLang="zh-CN" dirty="0"/>
          </a:p>
          <a:p>
            <a:pPr lvl="1"/>
            <a:r>
              <a:rPr lang="zh-CN" altLang="en-US" dirty="0"/>
              <a:t>生物性</a:t>
            </a:r>
            <a:endParaRPr lang="en-US" altLang="zh-CN" dirty="0"/>
          </a:p>
          <a:p>
            <a:pPr lvl="1"/>
            <a:r>
              <a:rPr lang="zh-CN" altLang="en-US" dirty="0"/>
              <a:t>社会性</a:t>
            </a:r>
            <a:endParaRPr lang="en-US" altLang="zh-CN" dirty="0"/>
          </a:p>
          <a:p>
            <a:pPr lvl="1"/>
            <a:r>
              <a:rPr lang="zh-CN" altLang="en-US" dirty="0"/>
              <a:t>神性：灵</a:t>
            </a:r>
            <a:endParaRPr lang="en-US" altLang="zh-CN" dirty="0"/>
          </a:p>
          <a:p>
            <a:pPr marL="457200" lvl="1" indent="0">
              <a:buNone/>
            </a:pPr>
            <a:endParaRPr lang="en-US" altLang="zh-CN" dirty="0"/>
          </a:p>
          <a:p>
            <a:pPr marL="457200" lvl="1" indent="0">
              <a:buNone/>
            </a:pPr>
            <a:r>
              <a:rPr lang="en-US" altLang="zh-CN" sz="19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“</a:t>
            </a:r>
            <a:r>
              <a:rPr lang="zh-CN" altLang="en-US" sz="19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耶和华　神用地上的尘土造人、将生气吹在他鼻孔里、他就成了有灵的活人、名叫亚当</a:t>
            </a:r>
            <a:r>
              <a:rPr lang="en-US" altLang="zh-CN" sz="19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”</a:t>
            </a:r>
            <a:r>
              <a:rPr lang="en-US" altLang="zh-CN" sz="1900" b="0" i="1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CN" altLang="en-US" sz="1900" b="0" i="1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创</a:t>
            </a:r>
            <a:r>
              <a:rPr lang="en-US" altLang="zh-CN" sz="1900" b="0" i="1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sz="1900" i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 sz="1900" i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7</a:t>
            </a:r>
            <a:r>
              <a:rPr lang="zh-CN" altLang="en-US" sz="1900" i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en-US" altLang="zh-CN" sz="1900" dirty="0"/>
          </a:p>
          <a:p>
            <a:endParaRPr lang="en-US" altLang="zh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E8D53F-B27C-4311-BB03-EFFF6F6C5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159" y="1188720"/>
            <a:ext cx="4657126" cy="469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1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F0FB2-98E2-4914-B826-0D20AA2B5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677"/>
            <a:ext cx="10515600" cy="1325563"/>
          </a:xfrm>
        </p:spPr>
        <p:txBody>
          <a:bodyPr/>
          <a:lstStyle/>
          <a:p>
            <a:r>
              <a:rPr lang="zh-CN" altLang="en-US" dirty="0"/>
              <a:t>路加福音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F2857-4F53-4AF7-9167-33FF1AAAC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4640"/>
            <a:ext cx="10515600" cy="5100320"/>
          </a:xfrm>
        </p:spPr>
        <p:txBody>
          <a:bodyPr>
            <a:normAutofit/>
          </a:bodyPr>
          <a:lstStyle/>
          <a:p>
            <a:r>
              <a:rPr lang="zh-CN" altLang="en-US" dirty="0"/>
              <a:t>作者：路加 </a:t>
            </a:r>
            <a:endParaRPr lang="en-US" altLang="zh-CN" dirty="0"/>
          </a:p>
          <a:p>
            <a:pPr lvl="1"/>
            <a:r>
              <a:rPr lang="zh-CN" altLang="en-US" dirty="0"/>
              <a:t>“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路加是安提阿人，按照种族是</a:t>
            </a:r>
            <a:r>
              <a:rPr lang="zh-CN" altLang="en-US" b="0" i="0" u="none" strike="noStrike" dirty="0">
                <a:solidFill>
                  <a:srgbClr val="136EC2"/>
                </a:solidFill>
                <a:effectLst/>
                <a:latin typeface="Helvetica Neue"/>
                <a:hlinkClick r:id="rId2"/>
              </a:rPr>
              <a:t>叙利亚人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，按照职业是一名医生。他成为使徒们的一名追随者，后来追随保罗直到保罗殉道。他一生事奉主，终生未婚，没有子女，被圣灵充满，在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Helvetica Neue"/>
              </a:rPr>
              <a:t>84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岁时去世。被认为是教会的第一位历史学家，编辑及作家。</a:t>
            </a:r>
            <a:endParaRPr lang="en-US" altLang="zh-CN" dirty="0"/>
          </a:p>
          <a:p>
            <a:pPr lvl="1"/>
            <a:r>
              <a:rPr lang="zh-CN" altLang="en-US" dirty="0"/>
              <a:t>希腊人：追求完美</a:t>
            </a:r>
            <a:endParaRPr lang="en-US" altLang="zh-CN" dirty="0"/>
          </a:p>
          <a:p>
            <a:pPr lvl="1"/>
            <a:r>
              <a:rPr lang="zh-CN" altLang="en-US" dirty="0"/>
              <a:t>医生： 生命的观察者</a:t>
            </a:r>
            <a:endParaRPr lang="en-US" altLang="zh-CN" dirty="0"/>
          </a:p>
          <a:p>
            <a:pPr lvl="1"/>
            <a:r>
              <a:rPr lang="zh-CN" altLang="en-US" dirty="0"/>
              <a:t>安提亚教会的信徒：最早的宣教中心 </a:t>
            </a:r>
            <a:endParaRPr lang="en-US" altLang="zh-CN" dirty="0"/>
          </a:p>
          <a:p>
            <a:pPr lvl="1"/>
            <a:r>
              <a:rPr lang="zh-CN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路加没有亲眼见过耶稣，却说自己从目击者那里收集资料，并“从头确切地考证了一切”</a:t>
            </a:r>
            <a:endParaRPr lang="en-US" altLang="zh-CN" dirty="0"/>
          </a:p>
          <a:p>
            <a:r>
              <a:rPr lang="zh-CN" altLang="en-US" dirty="0"/>
              <a:t>特点：</a:t>
            </a:r>
            <a:endParaRPr lang="en-US" altLang="zh-CN" dirty="0"/>
          </a:p>
          <a:p>
            <a:pPr lvl="1"/>
            <a:r>
              <a:rPr lang="zh-CN" altLang="en-US" dirty="0"/>
              <a:t>对耶稣一生的描写最详细： 耶稣是人子， 完美的人</a:t>
            </a:r>
            <a:endParaRPr lang="en-US" altLang="zh-CN" dirty="0"/>
          </a:p>
          <a:p>
            <a:pPr lvl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01043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6E7F5-BCB2-4EB4-A8CF-0436F4720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8317"/>
            <a:ext cx="10515600" cy="864235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耶稣：完全是人</a:t>
            </a:r>
            <a:br>
              <a:rPr 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AA9A7-B322-4B90-A75C-D1ECDF4D5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3065"/>
            <a:ext cx="10114280" cy="4351338"/>
          </a:xfrm>
        </p:spPr>
        <p:txBody>
          <a:bodyPr>
            <a:normAutofit fontScale="85000" lnSpcReduction="20000"/>
          </a:bodyPr>
          <a:lstStyle/>
          <a:p>
            <a:r>
              <a:rPr lang="zh-CN" altLang="en-US" sz="3600" dirty="0"/>
              <a:t>耶稣具有人的特点：</a:t>
            </a:r>
            <a:endParaRPr lang="en-US" altLang="zh-CN" sz="3600" dirty="0"/>
          </a:p>
          <a:p>
            <a:pPr lvl="1"/>
            <a:r>
              <a:rPr lang="zh-CN" altLang="en-US" sz="3600" dirty="0"/>
              <a:t>生物性：</a:t>
            </a:r>
            <a:endParaRPr lang="en-US" altLang="zh-CN" sz="3600" dirty="0"/>
          </a:p>
          <a:p>
            <a:pPr lvl="2"/>
            <a:r>
              <a:rPr lang="zh-CN" altLang="en-US" sz="3200" dirty="0"/>
              <a:t>生： 感孕（</a:t>
            </a:r>
            <a:r>
              <a:rPr lang="en-US" altLang="zh-CN" sz="3200" dirty="0"/>
              <a:t>1</a:t>
            </a:r>
            <a:r>
              <a:rPr lang="zh-CN" altLang="en-US" sz="3200" dirty="0"/>
              <a:t>：</a:t>
            </a:r>
            <a:r>
              <a:rPr lang="en-US" altLang="zh-CN" sz="3200" dirty="0"/>
              <a:t>26-38</a:t>
            </a:r>
            <a:r>
              <a:rPr lang="zh-CN" altLang="en-US" sz="3200" dirty="0"/>
              <a:t>），婴儿（</a:t>
            </a:r>
            <a:r>
              <a:rPr lang="en-US" altLang="zh-CN" sz="3200" dirty="0"/>
              <a:t>2</a:t>
            </a:r>
            <a:r>
              <a:rPr lang="zh-CN" altLang="en-US" sz="3200" dirty="0"/>
              <a:t>：</a:t>
            </a:r>
            <a:r>
              <a:rPr lang="en-US" altLang="zh-CN" sz="3200" dirty="0"/>
              <a:t>21</a:t>
            </a:r>
            <a:r>
              <a:rPr lang="zh-CN" altLang="en-US" sz="3200" dirty="0"/>
              <a:t>）， 儿童（</a:t>
            </a:r>
            <a:r>
              <a:rPr lang="en-US" altLang="zh-CN" sz="3200" dirty="0"/>
              <a:t>2</a:t>
            </a:r>
            <a:r>
              <a:rPr lang="zh-CN" altLang="en-US" sz="3200" dirty="0"/>
              <a:t>：</a:t>
            </a:r>
            <a:r>
              <a:rPr lang="en-US" altLang="zh-CN" sz="3200" dirty="0"/>
              <a:t>41-50</a:t>
            </a:r>
            <a:r>
              <a:rPr lang="zh-CN" altLang="en-US" sz="3200" dirty="0"/>
              <a:t>）</a:t>
            </a:r>
            <a:endParaRPr lang="en-US" altLang="zh-CN" sz="3200" dirty="0"/>
          </a:p>
          <a:p>
            <a:pPr lvl="2"/>
            <a:r>
              <a:rPr lang="zh-CN" altLang="en-US" sz="3200" dirty="0"/>
              <a:t>老（约</a:t>
            </a:r>
            <a:r>
              <a:rPr lang="en-US" altLang="zh-CN" sz="3200" dirty="0"/>
              <a:t>6</a:t>
            </a:r>
            <a:r>
              <a:rPr lang="zh-CN" altLang="en-US" sz="3200" dirty="0"/>
              <a:t>：</a:t>
            </a:r>
            <a:r>
              <a:rPr lang="en-US" altLang="zh-CN" sz="3200" dirty="0"/>
              <a:t>57</a:t>
            </a:r>
            <a:r>
              <a:rPr lang="zh-CN" altLang="en-US" sz="3200" dirty="0"/>
              <a:t>）</a:t>
            </a:r>
            <a:endParaRPr lang="en-US" altLang="zh-CN" sz="3200" dirty="0"/>
          </a:p>
          <a:p>
            <a:pPr lvl="2"/>
            <a:r>
              <a:rPr lang="zh-CN" altLang="en-US" sz="3200" dirty="0"/>
              <a:t>死（</a:t>
            </a:r>
            <a:r>
              <a:rPr lang="en-US" altLang="zh-CN" sz="3200" dirty="0"/>
              <a:t>23</a:t>
            </a:r>
            <a:r>
              <a:rPr lang="zh-CN" altLang="en-US" sz="3200" dirty="0"/>
              <a:t>：</a:t>
            </a:r>
            <a:r>
              <a:rPr lang="en-US" altLang="zh-CN" sz="3200" dirty="0"/>
              <a:t>46</a:t>
            </a:r>
            <a:r>
              <a:rPr lang="zh-CN" altLang="en-US" sz="3200" dirty="0"/>
              <a:t>）</a:t>
            </a:r>
            <a:endParaRPr lang="en-US" altLang="zh-CN" sz="3200" dirty="0"/>
          </a:p>
          <a:p>
            <a:pPr lvl="1"/>
            <a:r>
              <a:rPr lang="zh-CN" altLang="en-US" sz="3600" dirty="0"/>
              <a:t>社会性：</a:t>
            </a:r>
            <a:endParaRPr lang="en-US" altLang="zh-CN" sz="3600" dirty="0"/>
          </a:p>
          <a:p>
            <a:pPr lvl="2"/>
            <a:r>
              <a:rPr lang="zh-CN" altLang="en-US" sz="3600" dirty="0"/>
              <a:t>喜（</a:t>
            </a:r>
            <a:r>
              <a:rPr lang="en-US" altLang="zh-CN" sz="3600" dirty="0"/>
              <a:t>10</a:t>
            </a:r>
            <a:r>
              <a:rPr lang="zh-CN" altLang="en-US" sz="3600" dirty="0"/>
              <a:t>：</a:t>
            </a:r>
            <a:r>
              <a:rPr lang="en-US" altLang="zh-CN" sz="3600" dirty="0"/>
              <a:t>20</a:t>
            </a:r>
            <a:r>
              <a:rPr lang="zh-CN" altLang="en-US" sz="3600" dirty="0"/>
              <a:t>）</a:t>
            </a:r>
            <a:endParaRPr lang="en-US" altLang="zh-CN" sz="3600" dirty="0"/>
          </a:p>
          <a:p>
            <a:pPr lvl="2"/>
            <a:r>
              <a:rPr lang="zh-CN" altLang="en-US" sz="3600" dirty="0"/>
              <a:t>怒（</a:t>
            </a:r>
            <a:r>
              <a:rPr lang="en-US" altLang="zh-CN" sz="3600" dirty="0"/>
              <a:t>19</a:t>
            </a:r>
            <a:r>
              <a:rPr lang="zh-CN" altLang="en-US" sz="3600" dirty="0"/>
              <a:t>：</a:t>
            </a:r>
            <a:r>
              <a:rPr lang="en-US" altLang="zh-CN" sz="3600" dirty="0"/>
              <a:t>45-47</a:t>
            </a:r>
            <a:r>
              <a:rPr lang="zh-CN" altLang="en-US" sz="3600" dirty="0"/>
              <a:t>）</a:t>
            </a:r>
            <a:endParaRPr lang="en-US" altLang="zh-CN" sz="3600" dirty="0"/>
          </a:p>
          <a:p>
            <a:pPr lvl="2"/>
            <a:r>
              <a:rPr lang="zh-CN" altLang="en-US" sz="3600" dirty="0"/>
              <a:t>哀（</a:t>
            </a:r>
            <a:r>
              <a:rPr lang="en-US" altLang="zh-CN" sz="3600" dirty="0"/>
              <a:t>19</a:t>
            </a:r>
            <a:r>
              <a:rPr lang="zh-CN" altLang="en-US" sz="3600" dirty="0"/>
              <a:t>：</a:t>
            </a:r>
            <a:r>
              <a:rPr lang="en-US" altLang="zh-CN" sz="3600" dirty="0"/>
              <a:t>41</a:t>
            </a:r>
            <a:r>
              <a:rPr lang="zh-CN" altLang="en-US" sz="3600" dirty="0"/>
              <a:t>），（约</a:t>
            </a:r>
            <a:r>
              <a:rPr lang="en-US" altLang="zh-CN" sz="3600" dirty="0"/>
              <a:t>11</a:t>
            </a:r>
            <a:r>
              <a:rPr lang="zh-CN" altLang="en-US" sz="3600" dirty="0"/>
              <a:t>：</a:t>
            </a:r>
            <a:r>
              <a:rPr lang="en-US" altLang="zh-CN" sz="3600" dirty="0"/>
              <a:t>35</a:t>
            </a:r>
            <a:r>
              <a:rPr lang="zh-CN" altLang="en-US" sz="3600" dirty="0"/>
              <a:t>）</a:t>
            </a:r>
            <a:endParaRPr lang="en-US" altLang="zh-CN" sz="3600" dirty="0"/>
          </a:p>
          <a:p>
            <a:pPr lvl="2"/>
            <a:r>
              <a:rPr lang="zh-CN" altLang="en-US" sz="3600" dirty="0"/>
              <a:t>乐</a:t>
            </a:r>
            <a:endParaRPr lang="en-US" altLang="zh-CN" sz="3600" dirty="0"/>
          </a:p>
          <a:p>
            <a:pPr lvl="1"/>
            <a:r>
              <a:rPr lang="zh-CN" altLang="en-US" sz="3600" dirty="0"/>
              <a:t>神性：圣灵同在</a:t>
            </a:r>
            <a:endParaRPr lang="en-US" altLang="zh-CN" sz="3600" dirty="0"/>
          </a:p>
          <a:p>
            <a:pPr lvl="1"/>
            <a:endParaRPr lang="en-US" altLang="zh-CN" sz="3600" i="1" dirty="0"/>
          </a:p>
          <a:p>
            <a:pPr lvl="1"/>
            <a:endParaRPr lang="en-US" altLang="zh-CN" sz="3200" i="1" dirty="0"/>
          </a:p>
          <a:p>
            <a:pPr lvl="1"/>
            <a:endParaRPr lang="en-US" altLang="zh-CN" sz="3200" i="1" dirty="0"/>
          </a:p>
          <a:p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6E7F5-BCB2-4EB4-A8CF-0436F4720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8317"/>
            <a:ext cx="10515600" cy="864235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耶稣：在世的经历 （完美的人）</a:t>
            </a:r>
            <a:br>
              <a:rPr 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AA9A7-B322-4B90-A75C-D1ECDF4D5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3065"/>
            <a:ext cx="10114280" cy="4351338"/>
          </a:xfrm>
        </p:spPr>
        <p:txBody>
          <a:bodyPr>
            <a:normAutofit/>
          </a:bodyPr>
          <a:lstStyle/>
          <a:p>
            <a:r>
              <a:rPr lang="zh-CN" altLang="en-US" sz="3600" dirty="0"/>
              <a:t>第一阶段：隐藏的三十年（隐藏）</a:t>
            </a:r>
            <a:endParaRPr lang="en-US" altLang="zh-CN" sz="3600" dirty="0"/>
          </a:p>
          <a:p>
            <a:r>
              <a:rPr lang="zh-CN" altLang="en-US" sz="3600" dirty="0"/>
              <a:t>第二阶段：从隐藏到丰收 （事奉）</a:t>
            </a:r>
            <a:endParaRPr lang="en-US" altLang="zh-CN" sz="3600" dirty="0"/>
          </a:p>
          <a:p>
            <a:pPr lvl="1"/>
            <a:r>
              <a:rPr lang="en-US" altLang="zh-CN" sz="3200" dirty="0"/>
              <a:t>3</a:t>
            </a:r>
            <a:r>
              <a:rPr lang="zh-CN" altLang="en-US" sz="3200" dirty="0"/>
              <a:t>年</a:t>
            </a:r>
            <a:endParaRPr lang="en-US" altLang="zh-CN" sz="3200" dirty="0"/>
          </a:p>
          <a:p>
            <a:pPr lvl="1"/>
            <a:r>
              <a:rPr lang="zh-CN" altLang="en-US" sz="3200" dirty="0"/>
              <a:t>道成肉身，神而成人</a:t>
            </a:r>
            <a:endParaRPr lang="en-US" altLang="zh-CN" sz="3200" dirty="0"/>
          </a:p>
          <a:p>
            <a:r>
              <a:rPr lang="zh-CN" altLang="en-US" sz="3600" dirty="0"/>
              <a:t>第三阶段：从变化山到宝座 （献祭）</a:t>
            </a:r>
            <a:endParaRPr lang="en-US" altLang="zh-CN" sz="3600" dirty="0"/>
          </a:p>
          <a:p>
            <a:pPr lvl="1"/>
            <a:r>
              <a:rPr lang="en-US" altLang="zh-CN" sz="3200" dirty="0"/>
              <a:t>6</a:t>
            </a:r>
            <a:r>
              <a:rPr lang="zh-CN" altLang="en-US" sz="3200" dirty="0"/>
              <a:t>个月</a:t>
            </a:r>
            <a:endParaRPr lang="en-US" altLang="zh-CN" sz="3200" dirty="0"/>
          </a:p>
          <a:p>
            <a:pPr lvl="1"/>
            <a:r>
              <a:rPr lang="zh-CN" altLang="en-US" sz="3200" dirty="0"/>
              <a:t>人而成神</a:t>
            </a:r>
            <a:endParaRPr lang="en-US" altLang="zh-CN" sz="3200" dirty="0"/>
          </a:p>
          <a:p>
            <a:pPr lvl="1"/>
            <a:endParaRPr lang="en-US" altLang="zh-CN" sz="3600" i="1" dirty="0"/>
          </a:p>
          <a:p>
            <a:pPr lvl="1"/>
            <a:endParaRPr lang="en-US" altLang="zh-CN" sz="3200" i="1" dirty="0"/>
          </a:p>
          <a:p>
            <a:pPr lvl="1"/>
            <a:endParaRPr lang="en-US" altLang="zh-CN" sz="3200" i="1" dirty="0"/>
          </a:p>
          <a:p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920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6E7F5-BCB2-4EB4-A8CF-0436F4720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8317"/>
            <a:ext cx="10515600" cy="864235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耶稣：完美的人 （隐藏的三十年）</a:t>
            </a:r>
            <a:br>
              <a:rPr 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AA9A7-B322-4B90-A75C-D1ECDF4D5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3065"/>
            <a:ext cx="4770120" cy="4351338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sz="3600" dirty="0"/>
              <a:t>身：</a:t>
            </a:r>
            <a:endParaRPr lang="en-US" altLang="zh-CN" sz="3600" dirty="0"/>
          </a:p>
          <a:p>
            <a:pPr lvl="1"/>
            <a:r>
              <a:rPr lang="zh-CN" altLang="en-US" sz="3200" dirty="0"/>
              <a:t>健康成长（</a:t>
            </a:r>
            <a:r>
              <a:rPr lang="en-US" altLang="zh-CN" sz="3200" dirty="0"/>
              <a:t>2</a:t>
            </a:r>
            <a:r>
              <a:rPr lang="zh-CN" altLang="en-US" sz="3200" dirty="0"/>
              <a:t>：</a:t>
            </a:r>
            <a:r>
              <a:rPr lang="en-US" altLang="zh-CN" sz="3200" dirty="0"/>
              <a:t>25</a:t>
            </a:r>
            <a:r>
              <a:rPr lang="zh-CN" altLang="en-US" sz="3200" dirty="0"/>
              <a:t>）</a:t>
            </a:r>
            <a:endParaRPr lang="en-US" altLang="zh-CN" sz="3200" dirty="0"/>
          </a:p>
          <a:p>
            <a:pPr lvl="1"/>
            <a:r>
              <a:rPr lang="zh-CN" altLang="en-US" sz="3200" dirty="0"/>
              <a:t>没有疾病的记载</a:t>
            </a:r>
            <a:endParaRPr lang="en-US" altLang="zh-CN" sz="3200" dirty="0"/>
          </a:p>
          <a:p>
            <a:r>
              <a:rPr lang="zh-CN" altLang="en-US" sz="3600" dirty="0"/>
              <a:t>心</a:t>
            </a:r>
            <a:endParaRPr lang="en-US" altLang="zh-CN" sz="3600" dirty="0"/>
          </a:p>
          <a:p>
            <a:pPr lvl="1"/>
            <a:r>
              <a:rPr lang="zh-CN" altLang="en-US" sz="3200" dirty="0"/>
              <a:t>智慧（</a:t>
            </a:r>
            <a:r>
              <a:rPr lang="en-US" altLang="zh-CN" sz="3200" dirty="0"/>
              <a:t>2</a:t>
            </a:r>
            <a:r>
              <a:rPr lang="zh-CN" altLang="en-US" sz="3200" dirty="0"/>
              <a:t>：</a:t>
            </a:r>
            <a:r>
              <a:rPr lang="en-US" altLang="zh-CN" sz="3200" dirty="0"/>
              <a:t>41-50</a:t>
            </a:r>
            <a:r>
              <a:rPr lang="zh-CN" altLang="en-US" sz="3200" dirty="0"/>
              <a:t>）</a:t>
            </a:r>
            <a:endParaRPr lang="en-US" altLang="zh-CN" sz="3200" dirty="0"/>
          </a:p>
          <a:p>
            <a:pPr lvl="1"/>
            <a:r>
              <a:rPr lang="zh-CN" altLang="en-US" sz="3200" dirty="0"/>
              <a:t>无罪（</a:t>
            </a:r>
            <a:r>
              <a:rPr lang="en-US" altLang="zh-CN" sz="3200" dirty="0"/>
              <a:t>23</a:t>
            </a:r>
            <a:r>
              <a:rPr lang="zh-CN" altLang="en-US" sz="3200" dirty="0"/>
              <a:t>：</a:t>
            </a:r>
            <a:r>
              <a:rPr lang="en-US" altLang="zh-CN" sz="3200" dirty="0"/>
              <a:t>4</a:t>
            </a:r>
            <a:r>
              <a:rPr lang="zh-CN" altLang="en-US" sz="3200" dirty="0"/>
              <a:t>，</a:t>
            </a:r>
            <a:r>
              <a:rPr lang="en-US" altLang="zh-CN" sz="3200" dirty="0"/>
              <a:t>14-15</a:t>
            </a:r>
            <a:r>
              <a:rPr lang="zh-CN" altLang="en-US" sz="3200" dirty="0"/>
              <a:t>， </a:t>
            </a:r>
            <a:r>
              <a:rPr lang="en-US" altLang="zh-CN" sz="3200" dirty="0"/>
              <a:t>22</a:t>
            </a:r>
            <a:r>
              <a:rPr lang="zh-CN" altLang="en-US" sz="3200" dirty="0"/>
              <a:t>）</a:t>
            </a:r>
            <a:endParaRPr lang="en-US" altLang="zh-CN" sz="3200" dirty="0"/>
          </a:p>
          <a:p>
            <a:r>
              <a:rPr lang="zh-CN" altLang="en-US" sz="3600" dirty="0"/>
              <a:t>灵</a:t>
            </a:r>
            <a:endParaRPr lang="en-US" altLang="zh-CN" sz="3600" dirty="0"/>
          </a:p>
          <a:p>
            <a:pPr lvl="1"/>
            <a:r>
              <a:rPr lang="zh-CN" altLang="en-US" sz="3200" dirty="0"/>
              <a:t>受浸受圣灵（</a:t>
            </a:r>
            <a:r>
              <a:rPr lang="en-US" altLang="zh-CN" sz="3200" dirty="0"/>
              <a:t>3</a:t>
            </a:r>
            <a:r>
              <a:rPr lang="zh-CN" altLang="en-US" sz="3200" dirty="0"/>
              <a:t>：</a:t>
            </a:r>
            <a:r>
              <a:rPr lang="en-US" altLang="zh-CN" sz="3200" dirty="0"/>
              <a:t>21-22</a:t>
            </a:r>
            <a:r>
              <a:rPr lang="zh-CN" altLang="en-US" sz="3200" dirty="0"/>
              <a:t>）</a:t>
            </a:r>
            <a:endParaRPr lang="en-US" altLang="zh-CN" sz="3200" dirty="0"/>
          </a:p>
          <a:p>
            <a:pPr lvl="1"/>
            <a:r>
              <a:rPr lang="zh-CN" altLang="en-US" sz="3200" dirty="0"/>
              <a:t>受试探（</a:t>
            </a:r>
            <a:r>
              <a:rPr lang="en-US" altLang="zh-CN" sz="3200" dirty="0"/>
              <a:t>4:1-13)</a:t>
            </a:r>
          </a:p>
          <a:p>
            <a:pPr lvl="1"/>
            <a:endParaRPr lang="en-US" altLang="zh-CN" sz="3200" i="1" dirty="0"/>
          </a:p>
          <a:p>
            <a:pPr lvl="1"/>
            <a:endParaRPr lang="en-US" altLang="zh-CN" sz="3200" i="1" dirty="0"/>
          </a:p>
          <a:p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78BA83-3079-444B-9472-D128A941D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86134"/>
            <a:ext cx="5733346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55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6E7F5-BCB2-4EB4-A8CF-0436F4720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8317"/>
            <a:ext cx="10515600" cy="864235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耶稣：神而成人（从约旦河边到黑门山）服事</a:t>
            </a:r>
            <a:br>
              <a:rPr 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AA9A7-B322-4B90-A75C-D1ECDF4D5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3065"/>
            <a:ext cx="4770120" cy="4351338"/>
          </a:xfrm>
        </p:spPr>
        <p:txBody>
          <a:bodyPr>
            <a:normAutofit/>
          </a:bodyPr>
          <a:lstStyle/>
          <a:p>
            <a:r>
              <a:rPr lang="zh-CN" altLang="en-US" sz="3600" dirty="0"/>
              <a:t>第一次周游传道：</a:t>
            </a:r>
            <a:endParaRPr lang="en-US" altLang="zh-CN" sz="3600" dirty="0"/>
          </a:p>
          <a:p>
            <a:pPr lvl="1"/>
            <a:r>
              <a:rPr lang="zh-CN" altLang="en-US" sz="3200" dirty="0"/>
              <a:t>走遍加利利</a:t>
            </a:r>
            <a:endParaRPr lang="en-US" altLang="zh-CN" sz="3600" dirty="0"/>
          </a:p>
          <a:p>
            <a:r>
              <a:rPr lang="zh-CN" altLang="en-US" sz="3600" dirty="0"/>
              <a:t>第二次周游传道</a:t>
            </a:r>
            <a:endParaRPr lang="en-US" altLang="zh-CN" sz="3600" dirty="0"/>
          </a:p>
          <a:p>
            <a:pPr lvl="1"/>
            <a:r>
              <a:rPr lang="zh-CN" altLang="en-US" sz="3200" dirty="0"/>
              <a:t>差遣门徒（</a:t>
            </a:r>
            <a:r>
              <a:rPr lang="en-US" altLang="zh-CN" sz="3200" dirty="0"/>
              <a:t>9</a:t>
            </a:r>
            <a:r>
              <a:rPr lang="zh-CN" altLang="en-US" sz="3200" dirty="0"/>
              <a:t>：</a:t>
            </a:r>
            <a:r>
              <a:rPr lang="en-US" altLang="zh-CN" sz="3200" dirty="0"/>
              <a:t>1-6</a:t>
            </a:r>
            <a:r>
              <a:rPr lang="zh-CN" altLang="en-US" sz="3200" dirty="0"/>
              <a:t>）</a:t>
            </a:r>
            <a:endParaRPr lang="en-US" altLang="zh-CN" sz="3200" dirty="0"/>
          </a:p>
          <a:p>
            <a:pPr lvl="1"/>
            <a:r>
              <a:rPr lang="zh-CN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五饼二鱼（</a:t>
            </a:r>
            <a:r>
              <a:rPr lang="en-US" altLang="zh-CN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9</a:t>
            </a:r>
            <a:r>
              <a:rPr lang="zh-CN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11-17</a:t>
            </a:r>
            <a:r>
              <a:rPr lang="zh-CN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en-US" altLang="zh-CN" sz="2800" dirty="0"/>
          </a:p>
          <a:p>
            <a:r>
              <a:rPr lang="zh-CN" altLang="en-US" sz="3600" dirty="0"/>
              <a:t>第三次周游传道</a:t>
            </a:r>
            <a:endParaRPr lang="en-US" altLang="zh-CN" sz="3600" dirty="0"/>
          </a:p>
          <a:p>
            <a:pPr lvl="1"/>
            <a:r>
              <a:rPr lang="zh-CN" altLang="en-US" sz="3200" dirty="0"/>
              <a:t>登山变像</a:t>
            </a:r>
            <a:endParaRPr lang="en-US" altLang="zh-CN" sz="32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endParaRPr lang="en-US" altLang="zh-CN" sz="3200" dirty="0"/>
          </a:p>
          <a:p>
            <a:pPr lvl="1"/>
            <a:endParaRPr lang="en-US" altLang="zh-CN" sz="3200" i="1" dirty="0"/>
          </a:p>
          <a:p>
            <a:pPr lvl="1"/>
            <a:endParaRPr lang="en-US" altLang="zh-CN" sz="3200" i="1" dirty="0"/>
          </a:p>
          <a:p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6B1269-6EBE-4491-BDCC-1C638F798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2" y="1197832"/>
            <a:ext cx="3860798" cy="54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21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6E7F5-BCB2-4EB4-A8CF-0436F4720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8317"/>
            <a:ext cx="10515600" cy="864235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耶稣：神而成人（从约旦河边到黑门山）</a:t>
            </a:r>
            <a:br>
              <a:rPr 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907CDE3-3406-46B4-9C30-1DBF670DC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708" y="1149032"/>
            <a:ext cx="7336772" cy="5565163"/>
          </a:xfrm>
        </p:spPr>
      </p:pic>
    </p:spTree>
    <p:extLst>
      <p:ext uri="{BB962C8B-B14F-4D97-AF65-F5344CB8AC3E}">
        <p14:creationId xmlns:p14="http://schemas.microsoft.com/office/powerpoint/2010/main" val="3918626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11755</TotalTime>
  <Words>1195</Words>
  <Application>Microsoft Office PowerPoint</Application>
  <PresentationFormat>Widescreen</PresentationFormat>
  <Paragraphs>108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DengXian</vt:lpstr>
      <vt:lpstr>Helvetica Neue</vt:lpstr>
      <vt:lpstr>Microsoft YaHei</vt:lpstr>
      <vt:lpstr>Arial</vt:lpstr>
      <vt:lpstr>Calibri</vt:lpstr>
      <vt:lpstr>Calibri Light</vt:lpstr>
      <vt:lpstr>verdana</vt:lpstr>
      <vt:lpstr>Office Theme</vt:lpstr>
      <vt:lpstr>四福音中的耶稣</vt:lpstr>
      <vt:lpstr>无比的耶稣 ——路加福音中的耶稣</vt:lpstr>
      <vt:lpstr>人</vt:lpstr>
      <vt:lpstr>路加福音</vt:lpstr>
      <vt:lpstr>耶稣：完全是人 </vt:lpstr>
      <vt:lpstr>耶稣：在世的经历 （完美的人） </vt:lpstr>
      <vt:lpstr>耶稣：完美的人 （隐藏的三十年） </vt:lpstr>
      <vt:lpstr>耶稣：神而成人（从约旦河边到黑门山）服事 </vt:lpstr>
      <vt:lpstr>耶稣：神而成人（从约旦河边到黑门山） </vt:lpstr>
      <vt:lpstr>耶稣：神而成人（从约旦河边到黑门山）服事</vt:lpstr>
      <vt:lpstr>耶稣：人而成神（从黑门山到橄榄山） 十字架的道路（献祭）</vt:lpstr>
      <vt:lpstr>耶稣：人而成神（从黑门山到橄榄山） 十字架的道路 （献祭）</vt:lpstr>
      <vt:lpstr>耶稣：人而成神（从黑门山到橄榄山） 十字架的祭坛 （献祭）</vt:lpstr>
      <vt:lpstr>耶稣：人而成神（从黑门山到橄榄山） 十字架的祭坛：苦路</vt:lpstr>
      <vt:lpstr>耶稣：人而成神（从黑门山到橄榄山） 十字架的祭坛：苦路</vt:lpstr>
      <vt:lpstr>耶稣：人而成神（从黑门山到橄榄山） 十字架的祭坛：苦路</vt:lpstr>
      <vt:lpstr>耶稣：人而成神（从黑门山到橄榄山） 十字架的祭坛：苦路</vt:lpstr>
      <vt:lpstr>耶稣：人而成神（从黑门山到橄榄山） 十字架的祭坛：升天</vt:lpstr>
      <vt:lpstr>思考问题：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神在历史上的布局</dc:title>
  <dc:creator>YU CHENG</dc:creator>
  <cp:lastModifiedBy>YU CHENG</cp:lastModifiedBy>
  <cp:revision>51</cp:revision>
  <dcterms:created xsi:type="dcterms:W3CDTF">2023-01-17T05:25:15Z</dcterms:created>
  <dcterms:modified xsi:type="dcterms:W3CDTF">2023-04-30T14:59:01Z</dcterms:modified>
</cp:coreProperties>
</file>