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3044B-4227-4B35-255D-62A69E309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A191F6-059B-E9F4-E300-A6BA6F63B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61471-36D9-2953-C6D2-831AE5F40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CADA7-258F-E48D-85ED-F28268A6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49B8B-022E-D55D-37B0-1DD1BAE5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6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71C98-CAB5-98E9-BE53-2E52A5098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356B4-794D-EC07-F9BA-E67FD3C11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A1157-1910-350A-BE46-60C456B11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7F72-CC6A-486A-ACE4-218AC395E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7C5B1-EC41-081B-8F17-00A68821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5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A4E117-C09E-6CF9-65E2-2589FAEC9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F5D10-6694-B82A-77D1-AD4D253F9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DEBFB-D481-4931-E657-3001A2491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D913A-BDB6-201B-D95C-2AF611C75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D5FCB-542C-8DCF-B20D-844D6A3B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3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8289B-AE47-27ED-9B53-C64A24E54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A986E-3065-1E73-D30B-3CF8A5F0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B1CF0-2C00-5702-4DD2-44E30C60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B613A-A6DE-1D63-6E95-5CCFBF847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58D23-14DD-31D3-DB24-71430411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34820-8770-5C9B-7FB4-B87211717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29E16-5B3F-E1B5-2A43-1394922DC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C3341-84B0-2074-C11D-815B0D548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14B40-40BA-9DE9-AB3B-D842EA55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C5AD6-0331-BA03-B660-C7A5B0B1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9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70A02-7DBA-841A-6000-D4F0BDD0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21284-A582-5EE9-A6BC-1750A863F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A0BE42-A2D3-9772-462E-B16C10BB0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B6747-2CF0-9D1F-CC1D-139C2A5A8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2C871-CB11-4B35-740B-5AB189A4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66572-9BE1-1B90-DBE2-E6488A47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3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6571D-D662-4C7A-C379-EA5567F4C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3A48B-EFAE-0999-4566-01F513223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2A518-B2F1-CFCE-D7B0-2CAC7C63B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A633B1-F529-45FD-416C-94203DC34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3E32F0-18CE-6697-BA40-1998E3A1E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C5B788-BE53-C6A5-D2E4-1FDB08AB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B07A7-A80D-E59B-8437-6CA03040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88BD3E-9B99-FD65-76F1-5493FCEF8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4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9359A-C8D0-9767-BAFF-79E05534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828218-A42C-4938-E285-9F05A0C7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AEC2E1-3651-B9BA-4E16-532046B6D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A40D0A-873D-BEEE-7D2E-AB50A2AB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2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5A9446-85AA-2E37-AFFB-02BBF78C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7DA08D-1791-C2C9-0A78-C329BF3B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2CB05-ED99-1346-B973-48FE3AFF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7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19DCA-3A82-F859-BD0A-930695ED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EC12C-BC12-A85F-E319-C5214E2C5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51C1-A220-F40C-3CF6-8B3E29FFD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10BD7-1AC1-AC96-60D8-7609AA28A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1924B-E129-25E9-5AFD-0EE7FF39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77D3F-59EE-E124-B6CC-EBA478FE6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4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95D24-65BC-3C09-C63B-8AC19DEEB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5DFFB5-32E9-3468-FB3E-C075BCDEF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8911B-1E3A-B552-E9B1-E84C8E303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98DEF-AB5A-63D7-BA4C-B0D7B6C13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FBD39-8D9D-59DA-5096-20F2D042B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DB447-D531-F917-0767-2575EE15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3B90D2-E854-F02C-7BD6-314A8CEE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06EAE-5D50-7E9C-0C28-FCF9A6A16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82C62-7A01-6794-AA4E-EACD13176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C3E9C-4C40-4B7C-B8FC-FFA913C9DC51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9C936-148F-370D-7BAF-134372647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94C37-E07E-EB02-1F83-A8304B23E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8C9EC-8262-4A70-B1AF-A0FB53AA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5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90703-B5A3-21C7-176C-D73D16B7D7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照亮人类幽暗心灵的烛光</a:t>
            </a:r>
            <a:br>
              <a:rPr lang="en-US" altLang="zh-CN" sz="5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altLang="zh-CN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—</a:t>
            </a:r>
            <a:r>
              <a:rPr lang="zh-CN" altLang="en-US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浅谈基督教神学的罪论</a:t>
            </a:r>
            <a:endParaRPr lang="en-US" sz="5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6729B-3729-0E2C-244B-9C78DB49E2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05182025</a:t>
            </a:r>
          </a:p>
          <a:p>
            <a:r>
              <a:rPr lang="zh-CN" altLang="en-US" sz="2000" dirty="0"/>
              <a:t>谷伯盛弟兄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129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AEA4B-D2EE-BE5B-6193-73F2036B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</p:spPr>
        <p:txBody>
          <a:bodyPr/>
          <a:lstStyle/>
          <a:p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引言：为何谈论“罪”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B2DA7-D8CA-3038-49D5-4D18C7852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罪是贯彻圣经始终的核心主题，也是关于人类存在意义、历史命运和终极盼望的根本问题。圣经有关罪的言说所构建的罪论，是一盏照亮人类幽暗心灵的烛光。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罪论的四个基本要素和内容：</a:t>
            </a:r>
            <a:endParaRPr lang="en-US" altLang="zh-CN" dirty="0"/>
          </a:p>
          <a:p>
            <a:pPr lvl="1"/>
            <a:r>
              <a:rPr lang="zh-CN" altLang="en-US" dirty="0"/>
              <a:t>原善</a:t>
            </a:r>
            <a:endParaRPr lang="en-US" altLang="zh-CN" dirty="0"/>
          </a:p>
          <a:p>
            <a:pPr lvl="1"/>
            <a:r>
              <a:rPr lang="zh-CN" altLang="en-US" dirty="0"/>
              <a:t>原罪</a:t>
            </a:r>
            <a:endParaRPr lang="en-US" altLang="zh-CN" dirty="0"/>
          </a:p>
          <a:p>
            <a:pPr lvl="1"/>
            <a:r>
              <a:rPr lang="zh-CN" altLang="en-US" dirty="0"/>
              <a:t>救赎</a:t>
            </a:r>
            <a:endParaRPr lang="en-US" altLang="zh-CN" dirty="0"/>
          </a:p>
          <a:p>
            <a:pPr lvl="1"/>
            <a:r>
              <a:rPr lang="zh-CN" altLang="en-US" dirty="0"/>
              <a:t>回归与永生盼望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3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8450-70A2-44C5-5FF0-52EDF363B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一，原善：</a:t>
            </a:r>
            <a:r>
              <a:rPr lang="zh-CN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人性初态中的神圣印记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A96EC-C6C2-6C16-BD01-7AB6EDF51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原善指的是上帝造人的初始状态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zh-CN" altLang="en-US" b="1" dirty="0"/>
              <a:t>创世纪</a:t>
            </a:r>
            <a:r>
              <a:rPr lang="en-US" altLang="zh-CN" b="1" dirty="0"/>
              <a:t>1:26–27 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神说：“我们要照着我们的形象，按着我们的样式造人，使他们管理海里的鱼、空中的鸟、地上的牲畜和全地，并地上所爬的一切昆虫。” 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神就照着自己的形象造人，乃是照着他的形象，造男造女。 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为什么要谈论它？没有原善就无法理解“人堕落的深度和上帝救恩的高度”。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4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F23-56BC-8AC9-DE6F-476FB81F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二，原罪：</a:t>
            </a:r>
            <a:r>
              <a:rPr lang="zh-CN" b="1" kern="1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堕落的普遍性与悲剧性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9AF68-5C85-91D7-9564-1E387C1A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84" y="1690688"/>
            <a:ext cx="10901516" cy="4486275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原罪指的是人与上帝关系破裂后堕落的状态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zh-CN" altLang="en-US" b="1" dirty="0">
                <a:latin typeface="+mn-ea"/>
              </a:rPr>
              <a:t>创世纪</a:t>
            </a:r>
            <a:r>
              <a:rPr lang="en-US" altLang="zh-CN" b="1" dirty="0">
                <a:latin typeface="+mn-ea"/>
              </a:rPr>
              <a:t>2:17</a:t>
            </a:r>
            <a:r>
              <a:rPr lang="zh-CN" altLang="en-US" dirty="0">
                <a:latin typeface="+mn-ea"/>
              </a:rPr>
              <a:t>：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只是分别善恶树上的果子，你不可吃，因为你吃的日子必定死。</a:t>
            </a:r>
            <a:endParaRPr lang="en-US" altLang="zh-CN" dirty="0">
              <a:latin typeface="+mn-ea"/>
            </a:endParaRPr>
          </a:p>
          <a:p>
            <a:pPr lvl="1"/>
            <a:r>
              <a:rPr lang="zh-CN" altLang="en-US" b="1" dirty="0">
                <a:latin typeface="+mn-ea"/>
              </a:rPr>
              <a:t>创世纪</a:t>
            </a:r>
            <a:r>
              <a:rPr lang="en-US" altLang="zh-CN" b="1" dirty="0">
                <a:latin typeface="+mn-ea"/>
              </a:rPr>
              <a:t>3:7</a:t>
            </a:r>
            <a:r>
              <a:rPr lang="zh-CN" altLang="en-US" dirty="0">
                <a:latin typeface="+mn-ea"/>
              </a:rPr>
              <a:t>：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他们二人的眼睛就明亮了，才知道自己是赤身露体，便拿无花</a:t>
            </a:r>
            <a:r>
              <a:rPr lang="en-US" altLang="zh-CN" dirty="0">
                <a:effectLst/>
                <a:latin typeface="+mn-ea"/>
                <a:cs typeface="Times New Roman" panose="02020603050405020304" pitchFamily="18" charset="0"/>
              </a:rPr>
              <a:t>    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果树的叶子，为自己编作裙子。</a:t>
            </a:r>
            <a:endParaRPr lang="en-US" altLang="zh-CN" dirty="0">
              <a:latin typeface="+mn-ea"/>
            </a:endParaRPr>
          </a:p>
          <a:p>
            <a:pPr lvl="1"/>
            <a:r>
              <a:rPr lang="zh-CN" altLang="en-US" b="1" dirty="0">
                <a:latin typeface="+mn-ea"/>
              </a:rPr>
              <a:t>罗马书</a:t>
            </a:r>
            <a:r>
              <a:rPr lang="en-US" altLang="zh-CN" b="1" dirty="0">
                <a:latin typeface="+mn-ea"/>
              </a:rPr>
              <a:t>5:12: 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这就如罪是从一人入了世界，死又是从罪来的；于是死就临到众人，因为众人都犯了罪。</a:t>
            </a:r>
            <a:endParaRPr lang="en-US" altLang="zh-CN" dirty="0">
              <a:latin typeface="+mn-ea"/>
            </a:endParaRPr>
          </a:p>
          <a:p>
            <a:pPr lvl="1"/>
            <a:r>
              <a:rPr lang="zh-CN" altLang="en-US" b="1" dirty="0">
                <a:latin typeface="+mn-ea"/>
              </a:rPr>
              <a:t>诗篇</a:t>
            </a:r>
            <a:r>
              <a:rPr lang="en-US" altLang="zh-CN" b="1" dirty="0">
                <a:latin typeface="+mn-ea"/>
              </a:rPr>
              <a:t>51:5</a:t>
            </a:r>
            <a:r>
              <a:rPr lang="en-US" altLang="zh-CN" dirty="0">
                <a:latin typeface="+mn-ea"/>
              </a:rPr>
              <a:t>: 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我是罪孽里生的，在我母亲怀胎的时候，就有了罪。</a:t>
            </a:r>
            <a:endParaRPr lang="en-US" altLang="zh-CN" dirty="0">
              <a:latin typeface="+mn-ea"/>
            </a:endParaRPr>
          </a:p>
          <a:p>
            <a:endParaRPr lang="en-US" altLang="zh-CN" dirty="0"/>
          </a:p>
          <a:p>
            <a:r>
              <a:rPr lang="zh-CN" altLang="en-US" dirty="0"/>
              <a:t>为什么要谈论它？认识人堕落后，罪的弥漫和延续，人在深渊里无以自拔的困境。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526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95162-E73D-CEED-68D7-475BC574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三，救赎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  <a:r>
              <a:rPr lang="zh-CN" b="1" kern="1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从十字架而来的重生希望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BBCF4-E227-2686-0873-43AFA843F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救赎指的是耶稣十字架的救恩，是上帝之爱最深刻的表达。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zh-CN" altLang="en-US" b="1" dirty="0">
                <a:latin typeface="+mn-ea"/>
              </a:rPr>
              <a:t>以弗所书</a:t>
            </a:r>
            <a:r>
              <a:rPr lang="en-US" altLang="zh-CN" b="1" dirty="0">
                <a:latin typeface="+mn-ea"/>
              </a:rPr>
              <a:t>1:13–14</a:t>
            </a:r>
            <a:r>
              <a:rPr lang="en-US" altLang="zh-CN" dirty="0">
                <a:latin typeface="+mn-ea"/>
              </a:rPr>
              <a:t>: </a:t>
            </a:r>
            <a:r>
              <a:rPr lang="zh-CN" kern="100" dirty="0">
                <a:effectLst/>
                <a:latin typeface="+mn-ea"/>
                <a:cs typeface="Times New Roman" panose="02020603050405020304" pitchFamily="18" charset="0"/>
              </a:rPr>
              <a:t>“你们既听见真理的道，就是那叫你们得救的福音，也信了基督，既然信他，就受了所应许的圣灵为印记。这圣灵是我们得基业的凭据，直等到神之民被赎，使他的荣耀得到称赞。”</a:t>
            </a:r>
            <a:endParaRPr lang="en-US" altLang="zh-CN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CN" altLang="en-US" b="1" dirty="0">
                <a:latin typeface="+mn-ea"/>
              </a:rPr>
              <a:t>约翰福音</a:t>
            </a:r>
            <a:r>
              <a:rPr lang="en-US" altLang="zh-CN" b="1" dirty="0">
                <a:latin typeface="+mn-ea"/>
              </a:rPr>
              <a:t>1:29</a:t>
            </a:r>
            <a:r>
              <a:rPr lang="en-US" altLang="zh-CN" b="1" kern="100" dirty="0">
                <a:latin typeface="+mn-ea"/>
                <a:cs typeface="Times New Roman" panose="02020603050405020304" pitchFamily="18" charset="0"/>
              </a:rPr>
              <a:t>:</a:t>
            </a:r>
            <a:r>
              <a:rPr lang="zh-CN" altLang="en-US" b="1" dirty="0">
                <a:latin typeface="+mn-ea"/>
              </a:rPr>
              <a:t> 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“</a:t>
            </a:r>
            <a:r>
              <a:rPr lang="en-US" altLang="zh-CN" dirty="0">
                <a:latin typeface="+mn-ea"/>
                <a:cs typeface="Times New Roman" panose="02020603050405020304" pitchFamily="18" charset="0"/>
              </a:rPr>
              <a:t>……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看哪，神的羔羊，除去世人罪孽的。” </a:t>
            </a:r>
            <a:endParaRPr lang="en-US" altLang="zh-CN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CN" altLang="en-US" b="1" dirty="0">
                <a:latin typeface="+mn-ea"/>
              </a:rPr>
              <a:t>歌罗西书</a:t>
            </a:r>
            <a:r>
              <a:rPr lang="en-US" altLang="zh-CN" b="1" dirty="0">
                <a:latin typeface="+mn-ea"/>
              </a:rPr>
              <a:t>1:20: 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“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+mn-ea"/>
              </a:rPr>
              <a:t>既然借着他在十字架上所流的血成就了和平，便借着他叫万有，无论是地上的、天上的，都与自己和好了。</a:t>
            </a:r>
            <a:r>
              <a:rPr lang="zh-CN" dirty="0">
                <a:effectLst/>
                <a:latin typeface="+mn-ea"/>
                <a:cs typeface="Times New Roman" panose="02020603050405020304" pitchFamily="18" charset="0"/>
              </a:rPr>
              <a:t>” </a:t>
            </a:r>
            <a:endParaRPr lang="en-US" altLang="zh-CN" dirty="0">
              <a:latin typeface="+mn-ea"/>
            </a:endParaRPr>
          </a:p>
          <a:p>
            <a:endParaRPr lang="en-US" altLang="zh-CN" dirty="0"/>
          </a:p>
          <a:p>
            <a:r>
              <a:rPr lang="zh-CN" altLang="en-US" dirty="0"/>
              <a:t>为什么要谈论它？没有神的救赎之恩，人类历史永陷深渊；有了救赎之恩，人类历史有了转向希望与和好的转折点。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9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962FF-3028-EB9C-6502-737A0479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四，回归与永生盼望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C2E24-230B-D5AE-129A-83DC0FA95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回归和永生盼望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zh-CN" altLang="en-US" dirty="0"/>
              <a:t>回归是逐出伊甸园后的重回，是与上帝和好如初。</a:t>
            </a:r>
            <a:endParaRPr lang="en-US" altLang="zh-CN" dirty="0"/>
          </a:p>
          <a:p>
            <a:pPr lvl="1"/>
            <a:r>
              <a:rPr lang="zh-CN" altLang="en-US" dirty="0"/>
              <a:t>永生不仅是“活的久”，更是“活的对”，是一种与神联合的生命状态；既是未来式，又是现在式。</a:t>
            </a:r>
            <a:endParaRPr lang="en-US" altLang="zh-CN" dirty="0"/>
          </a:p>
          <a:p>
            <a:pPr lvl="2"/>
            <a:r>
              <a:rPr lang="zh-CN" altLang="en-US" sz="2400" b="1" dirty="0"/>
              <a:t>耶利米书</a:t>
            </a:r>
            <a:r>
              <a:rPr lang="en-US" altLang="zh-CN" sz="2400" b="1" dirty="0"/>
              <a:t>31:33: </a:t>
            </a:r>
            <a:r>
              <a:rPr lang="zh-CN" sz="1800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1800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…..</a:t>
            </a:r>
            <a:r>
              <a:rPr lang="zh-CN" sz="1800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我要作他们的神，他们要做我的子民。”</a:t>
            </a:r>
            <a:endParaRPr lang="en-US" altLang="zh-CN" dirty="0"/>
          </a:p>
          <a:p>
            <a:pPr lvl="2"/>
            <a:r>
              <a:rPr lang="zh-CN" altLang="en-US" sz="2400" b="1" dirty="0"/>
              <a:t>约翰福音</a:t>
            </a:r>
            <a:r>
              <a:rPr lang="en-US" altLang="zh-CN" sz="2400" b="1" dirty="0"/>
              <a:t>17:3: </a:t>
            </a:r>
            <a:r>
              <a:rPr lang="zh-CN" sz="1800" kern="1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“认识你独一的真神，并且认识你所差来的耶稣基督，这就是永生。”</a:t>
            </a:r>
            <a:endParaRPr lang="en-US" altLang="zh-CN" dirty="0"/>
          </a:p>
          <a:p>
            <a:pPr lvl="2"/>
            <a:r>
              <a:rPr lang="zh-CN" altLang="en-US" b="1" dirty="0"/>
              <a:t>路加福音</a:t>
            </a:r>
            <a:r>
              <a:rPr lang="en-US" altLang="zh-CN" b="1" dirty="0"/>
              <a:t>17:21</a:t>
            </a:r>
            <a:r>
              <a:rPr lang="en-US" altLang="zh-CN" dirty="0"/>
              <a:t>: “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人也不得说‘看哪，在这里！’、‘看哪，在那里！’，因为神的国就在你们心里 </a:t>
            </a:r>
            <a:r>
              <a:rPr lang="zh-CN" altLang="en-US" dirty="0">
                <a:solidFill>
                  <a:srgbClr val="000000"/>
                </a:solidFill>
                <a:latin typeface="system-ui"/>
              </a:rPr>
              <a:t>”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为什么要谈论它？坚守光明的目标，在苦难中持守信仰。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40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12AF3-8617-7DEA-FEC5-C492BE217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五，四大要素的内在联系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842F3-5097-835E-56AF-D137A3E75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“原善”肯定人之初的神圣价值</a:t>
            </a:r>
            <a:endParaRPr lang="en-US" altLang="zh-CN" dirty="0"/>
          </a:p>
          <a:p>
            <a:r>
              <a:rPr lang="zh-CN" altLang="en-US" dirty="0"/>
              <a:t>“原罪”揭示堕落与破裂的真实状态</a:t>
            </a:r>
            <a:endParaRPr lang="en-US" altLang="zh-CN" dirty="0"/>
          </a:p>
          <a:p>
            <a:r>
              <a:rPr lang="zh-CN" altLang="en-US" dirty="0"/>
              <a:t>“救赎”回应了人类的无助呼声</a:t>
            </a:r>
            <a:endParaRPr lang="en-US" altLang="zh-CN" dirty="0"/>
          </a:p>
          <a:p>
            <a:r>
              <a:rPr lang="zh-CN" altLang="en-US" dirty="0"/>
              <a:t>“回归与永生”则赋予我们以终极方向与存在的圆️满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57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54C18-E3B7-6378-2B21-7E579E3C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六，结束语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E0BF2-D986-10EE-E719-9EACC0F79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646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+mn-ea"/>
            </a:endParaRPr>
          </a:p>
          <a:p>
            <a:r>
              <a:rPr lang="zh-CN" altLang="en-US" dirty="0">
                <a:latin typeface="+mn-ea"/>
              </a:rPr>
              <a:t>无论过去、现在还是将来，罪论是一盏点亮回归路的烛光。</a:t>
            </a:r>
            <a:endParaRPr lang="en-US" altLang="zh-CN" dirty="0">
              <a:latin typeface="+mn-ea"/>
            </a:endParaRPr>
          </a:p>
          <a:p>
            <a:endParaRPr lang="en-US" dirty="0">
              <a:latin typeface="+mn-ea"/>
            </a:endParaRPr>
          </a:p>
          <a:p>
            <a:r>
              <a:rPr lang="zh-CN" kern="100" dirty="0">
                <a:effectLst/>
                <a:latin typeface="+mn-ea"/>
                <a:cs typeface="Times New Roman" panose="02020603050405020304" pitchFamily="18" charset="0"/>
              </a:rPr>
              <a:t>“在你那里有生命的源头，在你的光中，我们必得见光。”（诗篇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36</a:t>
            </a:r>
            <a:r>
              <a:rPr lang="zh-CN" kern="100" dirty="0">
                <a:effectLst/>
                <a:latin typeface="+mn-ea"/>
                <a:cs typeface="Times New Roman" panose="02020603050405020304" pitchFamily="18" charset="0"/>
              </a:rPr>
              <a:t>篇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9</a:t>
            </a:r>
            <a:r>
              <a:rPr lang="zh-CN" kern="100" dirty="0">
                <a:effectLst/>
                <a:latin typeface="+mn-ea"/>
                <a:cs typeface="Times New Roman" panose="02020603050405020304" pitchFamily="18" charset="0"/>
              </a:rPr>
              <a:t>节）</a:t>
            </a:r>
            <a:endParaRPr lang="en-US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52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1127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Microsoft JhengHei</vt:lpstr>
      <vt:lpstr>system-ui</vt:lpstr>
      <vt:lpstr>Arial</vt:lpstr>
      <vt:lpstr>Calibri</vt:lpstr>
      <vt:lpstr>Calibri Light</vt:lpstr>
      <vt:lpstr>Office Theme</vt:lpstr>
      <vt:lpstr>照亮人类幽暗心灵的烛光 —浅谈基督教神学的罪论</vt:lpstr>
      <vt:lpstr>引言：为何谈论“罪”</vt:lpstr>
      <vt:lpstr>一，原善：人性初态中的神圣印记</vt:lpstr>
      <vt:lpstr>二，原罪：堕落的普遍性与悲剧性</vt:lpstr>
      <vt:lpstr>三，救赎 : 从十字架而来的重生希望</vt:lpstr>
      <vt:lpstr>四，回归与永生盼望</vt:lpstr>
      <vt:lpstr>五，四大要素的内在联系</vt:lpstr>
      <vt:lpstr>六，结束语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Wang</dc:creator>
  <cp:lastModifiedBy>Daniel Wang</cp:lastModifiedBy>
  <cp:revision>10</cp:revision>
  <dcterms:created xsi:type="dcterms:W3CDTF">2025-05-16T22:41:27Z</dcterms:created>
  <dcterms:modified xsi:type="dcterms:W3CDTF">2025-05-17T02:58:12Z</dcterms:modified>
</cp:coreProperties>
</file>